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 userDrawn="1">
          <p15:clr>
            <a:srgbClr val="A4A3A4"/>
          </p15:clr>
        </p15:guide>
        <p15:guide id="2" pos="113" userDrawn="1">
          <p15:clr>
            <a:srgbClr val="A4A3A4"/>
          </p15:clr>
        </p15:guide>
        <p15:guide id="3" pos="4649" userDrawn="1">
          <p15:clr>
            <a:srgbClr val="A4A3A4"/>
          </p15:clr>
        </p15:guide>
        <p15:guide id="4" orient="horz" pos="661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92" y="-180"/>
      </p:cViewPr>
      <p:guideLst>
        <p:guide orient="horz" pos="115"/>
        <p:guide pos="113"/>
        <p:guide pos="4649"/>
        <p:guide orient="horz" pos="66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5"/>
            <a:ext cx="6425724" cy="229180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15834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53937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571717"/>
            <a:ext cx="1275696" cy="1216193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490" y="571717"/>
            <a:ext cx="3701091" cy="1216193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83528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56631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431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162" y="4531648"/>
            <a:ext cx="6425724" cy="2338832"/>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16287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489" y="3326343"/>
            <a:ext cx="2488393" cy="9407311"/>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7877" y="3326343"/>
            <a:ext cx="2488393" cy="9407311"/>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182044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8"/>
            <a:ext cx="6803708" cy="1781969"/>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4" y="2393284"/>
            <a:ext cx="3340169" cy="997407"/>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984" y="3390691"/>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0212" y="2393284"/>
            <a:ext cx="3341481" cy="997407"/>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0212" y="3390691"/>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41609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02165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405143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p:spPr>
        <p:txBody>
          <a:bodyPr anchor="b"/>
          <a:lstStyle>
            <a:lvl1pPr algn="l">
              <a:defRPr sz="215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5624" y="425693"/>
            <a:ext cx="4226069" cy="9125167"/>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986" y="2237362"/>
            <a:ext cx="2487081" cy="731349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5195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0"/>
            <a:ext cx="4535805" cy="883561"/>
          </a:xfrm>
        </p:spPr>
        <p:txBody>
          <a:bodyPr anchor="b"/>
          <a:lstStyle>
            <a:lvl1pPr algn="l">
              <a:defRPr sz="2159" b="1"/>
            </a:lvl1pPr>
          </a:lstStyle>
          <a:p>
            <a:r>
              <a:rPr kumimoji="1" lang="ja-JP" altLang="en-US"/>
              <a:t>マスター タイトルの書式設定</a:t>
            </a:r>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endParaRPr kumimoji="1" lang="ja-JP" altLang="en-US"/>
          </a:p>
        </p:txBody>
      </p:sp>
      <p:sp>
        <p:nvSpPr>
          <p:cNvPr id="4" name="テキスト プレースホルダー 3"/>
          <p:cNvSpPr>
            <a:spLocks noGrp="1"/>
          </p:cNvSpPr>
          <p:nvPr>
            <p:ph type="body" sz="half" idx="2"/>
          </p:nvPr>
        </p:nvSpPr>
        <p:spPr>
          <a:xfrm>
            <a:off x="1481749" y="8367831"/>
            <a:ext cx="4535805" cy="1254802"/>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8A0759-691C-4E48-AE5F-02E23E78E61D}" type="datetimeFigureOut">
              <a:rPr kumimoji="1" lang="ja-JP" altLang="en-US" smtClean="0"/>
              <a:pPr/>
              <a:t>2021/6/7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128443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4" y="2494759"/>
            <a:ext cx="6803708" cy="70561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984" y="9909728"/>
            <a:ext cx="1763924" cy="569239"/>
          </a:xfrm>
          <a:prstGeom prst="rect">
            <a:avLst/>
          </a:prstGeom>
        </p:spPr>
        <p:txBody>
          <a:bodyPr vert="horz" lIns="91440" tIns="45720" rIns="91440" bIns="45720" rtlCol="0" anchor="ctr"/>
          <a:lstStyle>
            <a:lvl1pPr algn="l">
              <a:defRPr sz="1295">
                <a:solidFill>
                  <a:schemeClr val="tx1">
                    <a:tint val="75000"/>
                  </a:schemeClr>
                </a:solidFill>
              </a:defRPr>
            </a:lvl1pPr>
          </a:lstStyle>
          <a:p>
            <a:fld id="{D78A0759-691C-4E48-AE5F-02E23E78E61D}" type="datetimeFigureOut">
              <a:rPr kumimoji="1" lang="ja-JP" altLang="en-US" smtClean="0"/>
              <a:pPr/>
              <a:t>2021/6/7</a:t>
            </a:fld>
            <a:endParaRPr kumimoji="1" lang="ja-JP" altLang="en-US"/>
          </a:p>
        </p:txBody>
      </p:sp>
      <p:sp>
        <p:nvSpPr>
          <p:cNvPr id="5" name="フッター プレースホルダー 4"/>
          <p:cNvSpPr>
            <a:spLocks noGrp="1"/>
          </p:cNvSpPr>
          <p:nvPr>
            <p:ph type="ftr" sz="quarter" idx="3"/>
          </p:nvPr>
        </p:nvSpPr>
        <p:spPr>
          <a:xfrm>
            <a:off x="2582889" y="9909728"/>
            <a:ext cx="2393897" cy="569239"/>
          </a:xfrm>
          <a:prstGeom prst="rect">
            <a:avLst/>
          </a:prstGeom>
        </p:spPr>
        <p:txBody>
          <a:bodyPr vert="horz" lIns="91440" tIns="45720" rIns="91440" bIns="45720" rtlCol="0" anchor="ctr"/>
          <a:lstStyle>
            <a:lvl1pPr algn="ctr">
              <a:defRPr sz="129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8"/>
            <a:ext cx="1763924" cy="569239"/>
          </a:xfrm>
          <a:prstGeom prst="rect">
            <a:avLst/>
          </a:prstGeom>
        </p:spPr>
        <p:txBody>
          <a:bodyPr vert="horz" lIns="91440" tIns="45720" rIns="91440" bIns="45720" rtlCol="0" anchor="ctr"/>
          <a:lstStyle>
            <a:lvl1pPr algn="r">
              <a:defRPr sz="1295">
                <a:solidFill>
                  <a:schemeClr val="tx1">
                    <a:tint val="75000"/>
                  </a:schemeClr>
                </a:solidFill>
              </a:defRPr>
            </a:lvl1pPr>
          </a:lstStyle>
          <a:p>
            <a:fld id="{7D5347E2-66EC-4DC9-A0A1-4AEC87AE1B13}" type="slidenum">
              <a:rPr kumimoji="1" lang="ja-JP" altLang="en-US" smtClean="0"/>
              <a:pPr/>
              <a:t>‹#›</a:t>
            </a:fld>
            <a:endParaRPr kumimoji="1" lang="ja-JP" altLang="en-US"/>
          </a:p>
        </p:txBody>
      </p:sp>
    </p:spTree>
    <p:extLst>
      <p:ext uri="{BB962C8B-B14F-4D97-AF65-F5344CB8AC3E}">
        <p14:creationId xmlns:p14="http://schemas.microsoft.com/office/powerpoint/2010/main" val="2260759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912" rtl="0" eaLnBrk="1" latinLnBrk="0" hangingPunct="1">
        <a:spcBef>
          <a:spcPct val="0"/>
        </a:spcBef>
        <a:buNone/>
        <a:defRPr kumimoji="1" sz="4749" kern="1200">
          <a:solidFill>
            <a:schemeClr val="tx1"/>
          </a:solidFill>
          <a:latin typeface="+mj-lt"/>
          <a:ea typeface="+mj-ea"/>
          <a:cs typeface="+mj-cs"/>
        </a:defRPr>
      </a:lvl1pPr>
    </p:titleStyle>
    <p:bodyStyle>
      <a:lvl1pPr marL="370092" indent="-370092" algn="l" defTabSz="986912" rtl="0" eaLnBrk="1" latinLnBrk="0" hangingPunct="1">
        <a:spcBef>
          <a:spcPct val="20000"/>
        </a:spcBef>
        <a:buFont typeface="Arial" pitchFamily="34" charset="0"/>
        <a:buChar char="•"/>
        <a:defRPr kumimoji="1" sz="3454" kern="1200">
          <a:solidFill>
            <a:schemeClr val="tx1"/>
          </a:solidFill>
          <a:latin typeface="+mn-lt"/>
          <a:ea typeface="+mn-ea"/>
          <a:cs typeface="+mn-cs"/>
        </a:defRPr>
      </a:lvl1pPr>
      <a:lvl2pPr marL="801866" indent="-308410" algn="l" defTabSz="986912" rtl="0" eaLnBrk="1" latinLnBrk="0" hangingPunct="1">
        <a:spcBef>
          <a:spcPct val="20000"/>
        </a:spcBef>
        <a:buFont typeface="Arial" pitchFamily="34" charset="0"/>
        <a:buChar char="–"/>
        <a:defRPr kumimoji="1" sz="3022" kern="1200">
          <a:solidFill>
            <a:schemeClr val="tx1"/>
          </a:solidFill>
          <a:latin typeface="+mn-lt"/>
          <a:ea typeface="+mn-ea"/>
          <a:cs typeface="+mn-cs"/>
        </a:defRPr>
      </a:lvl2pPr>
      <a:lvl3pPr marL="1233640" indent="-246728" algn="l" defTabSz="986912" rtl="0" eaLnBrk="1" latinLnBrk="0" hangingPunct="1">
        <a:spcBef>
          <a:spcPct val="20000"/>
        </a:spcBef>
        <a:buFont typeface="Arial" pitchFamily="34" charset="0"/>
        <a:buChar char="•"/>
        <a:defRPr kumimoji="1" sz="2590" kern="1200">
          <a:solidFill>
            <a:schemeClr val="tx1"/>
          </a:solidFill>
          <a:latin typeface="+mn-lt"/>
          <a:ea typeface="+mn-ea"/>
          <a:cs typeface="+mn-cs"/>
        </a:defRPr>
      </a:lvl3pPr>
      <a:lvl4pPr marL="172709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4pPr>
      <a:lvl5pPr marL="2220552"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 xmlns:a16="http://schemas.microsoft.com/office/drawing/2014/main" id="{161233AA-299A-4B6C-B9B8-3119022854E3}"/>
              </a:ext>
            </a:extLst>
          </p:cNvPr>
          <p:cNvSpPr/>
          <p:nvPr/>
        </p:nvSpPr>
        <p:spPr>
          <a:xfrm>
            <a:off x="302765" y="9666386"/>
            <a:ext cx="6069360" cy="864096"/>
          </a:xfrm>
          <a:prstGeom prst="rect">
            <a:avLst/>
          </a:prstGeom>
          <a:solidFill>
            <a:srgbClr val="990000"/>
          </a:solidFill>
          <a:ln>
            <a:noFill/>
          </a:ln>
        </p:spPr>
        <p:style>
          <a:lnRef idx="1">
            <a:schemeClr val="dk1"/>
          </a:lnRef>
          <a:fillRef idx="2">
            <a:schemeClr val="dk1"/>
          </a:fillRef>
          <a:effectRef idx="1">
            <a:schemeClr val="dk1"/>
          </a:effectRef>
          <a:fontRef idx="minor">
            <a:schemeClr val="dk1"/>
          </a:fontRef>
        </p:style>
        <p:txBody>
          <a:bodyPr rtlCol="0" anchor="ctr"/>
          <a:lstStyle/>
          <a:p>
            <a:r>
              <a:rPr lang="ja-JP" altLang="en-US" sz="1400" dirty="0">
                <a:solidFill>
                  <a:schemeClr val="bg1"/>
                </a:solidFill>
                <a:latin typeface="Meiryo UI" panose="020B0604030504040204" pitchFamily="50" charset="-128"/>
                <a:ea typeface="Meiryo UI" panose="020B0604030504040204" pitchFamily="50" charset="-128"/>
              </a:rPr>
              <a:t>主催：独立行政法人 高齢・障害・求職者雇用支援</a:t>
            </a:r>
            <a:r>
              <a:rPr lang="ja-JP" altLang="en-US" sz="1400" dirty="0" smtClean="0">
                <a:solidFill>
                  <a:schemeClr val="bg1"/>
                </a:solidFill>
                <a:latin typeface="Meiryo UI" panose="020B0604030504040204" pitchFamily="50" charset="-128"/>
                <a:ea typeface="Meiryo UI" panose="020B0604030504040204" pitchFamily="50" charset="-128"/>
              </a:rPr>
              <a:t>機構</a:t>
            </a:r>
            <a:r>
              <a:rPr lang="ja-JP" altLang="en-US" sz="1400" dirty="0">
                <a:solidFill>
                  <a:schemeClr val="bg1"/>
                </a:solidFill>
                <a:latin typeface="Meiryo UI" panose="020B0604030504040204" pitchFamily="50" charset="-128"/>
                <a:ea typeface="Meiryo UI" panose="020B0604030504040204" pitchFamily="50" charset="-128"/>
              </a:rPr>
              <a:t>新潟</a:t>
            </a:r>
            <a:r>
              <a:rPr lang="ja-JP" altLang="en-US" sz="1400" dirty="0" smtClean="0">
                <a:solidFill>
                  <a:schemeClr val="bg1"/>
                </a:solidFill>
                <a:latin typeface="Meiryo UI" panose="020B0604030504040204" pitchFamily="50" charset="-128"/>
                <a:ea typeface="Meiryo UI" panose="020B0604030504040204" pitchFamily="50" charset="-128"/>
              </a:rPr>
              <a:t>支部</a:t>
            </a:r>
            <a:endParaRPr lang="en-US" altLang="ja-JP" sz="1400" dirty="0">
              <a:solidFill>
                <a:schemeClr val="bg1"/>
              </a:solidFill>
              <a:latin typeface="Meiryo UI" panose="020B0604030504040204" pitchFamily="50" charset="-128"/>
              <a:ea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rPr>
              <a:t>ポリテクセンター新潟</a:t>
            </a:r>
            <a:r>
              <a:rPr lang="ja-JP" altLang="en-US" sz="1400" dirty="0">
                <a:solidFill>
                  <a:schemeClr val="bg1"/>
                </a:solidFill>
                <a:latin typeface="Meiryo UI" panose="020B0604030504040204" pitchFamily="50" charset="-128"/>
                <a:ea typeface="Meiryo UI" panose="020B0604030504040204" pitchFamily="50" charset="-128"/>
              </a:rPr>
              <a:t>　生産性向上人材育成支援センター</a:t>
            </a:r>
            <a:endParaRPr lang="en-US" altLang="ja-JP" sz="1400" dirty="0">
              <a:solidFill>
                <a:schemeClr val="bg1"/>
              </a:solidFill>
              <a:latin typeface="Meiryo UI" panose="020B0604030504040204" pitchFamily="50" charset="-128"/>
              <a:ea typeface="Meiryo UI" panose="020B0604030504040204" pitchFamily="50" charset="-128"/>
            </a:endParaRPr>
          </a:p>
          <a:p>
            <a:r>
              <a:rPr kumimoji="1" lang="ja-JP" altLang="en-US" sz="1400" dirty="0" smtClean="0">
                <a:solidFill>
                  <a:schemeClr val="bg1"/>
                </a:solidFill>
                <a:latin typeface="Meiryo UI" panose="020B0604030504040204" pitchFamily="50" charset="-128"/>
                <a:ea typeface="Meiryo UI" panose="020B0604030504040204" pitchFamily="50" charset="-128"/>
              </a:rPr>
              <a:t>　　　お問い合せ</a:t>
            </a:r>
            <a:r>
              <a:rPr kumimoji="1" lang="ja-JP" altLang="en-US" sz="1400" dirty="0">
                <a:solidFill>
                  <a:schemeClr val="bg1"/>
                </a:solidFill>
                <a:latin typeface="Meiryo UI" panose="020B0604030504040204" pitchFamily="50" charset="-128"/>
                <a:ea typeface="Meiryo UI" panose="020B0604030504040204" pitchFamily="50" charset="-128"/>
              </a:rPr>
              <a:t>／</a:t>
            </a:r>
            <a:r>
              <a:rPr kumimoji="1" lang="en-US" altLang="ja-JP" sz="1400" dirty="0" smtClean="0">
                <a:solidFill>
                  <a:schemeClr val="bg1"/>
                </a:solidFill>
                <a:latin typeface="Meiryo UI" panose="020B0604030504040204" pitchFamily="50" charset="-128"/>
                <a:ea typeface="Meiryo UI" panose="020B0604030504040204" pitchFamily="50" charset="-128"/>
              </a:rPr>
              <a:t>TEL</a:t>
            </a:r>
            <a:r>
              <a:rPr kumimoji="1" lang="ja-JP" altLang="en-US" sz="1400" dirty="0" smtClean="0">
                <a:solidFill>
                  <a:schemeClr val="bg1"/>
                </a:solidFill>
                <a:latin typeface="Meiryo UI" panose="020B0604030504040204" pitchFamily="50" charset="-128"/>
                <a:ea typeface="Meiryo UI" panose="020B0604030504040204" pitchFamily="50" charset="-128"/>
              </a:rPr>
              <a:t>：</a:t>
            </a:r>
            <a:r>
              <a:rPr kumimoji="1" lang="en-US" altLang="ja-JP" sz="1400" dirty="0" smtClean="0">
                <a:solidFill>
                  <a:schemeClr val="bg1"/>
                </a:solidFill>
                <a:latin typeface="Meiryo UI" panose="020B0604030504040204" pitchFamily="50" charset="-128"/>
                <a:ea typeface="Meiryo UI" panose="020B0604030504040204" pitchFamily="50" charset="-128"/>
              </a:rPr>
              <a:t>0258-33-2455</a:t>
            </a:r>
            <a:r>
              <a:rPr kumimoji="1" lang="ja-JP" altLang="en-US" sz="1400" dirty="0" smtClean="0">
                <a:solidFill>
                  <a:schemeClr val="bg1"/>
                </a:solidFill>
                <a:latin typeface="Meiryo UI" panose="020B0604030504040204" pitchFamily="50" charset="-128"/>
                <a:ea typeface="Meiryo UI" panose="020B0604030504040204" pitchFamily="50" charset="-128"/>
              </a:rPr>
              <a:t>　</a:t>
            </a:r>
            <a:r>
              <a:rPr lang="en-US" altLang="ja-JP" sz="1400" dirty="0" smtClean="0">
                <a:solidFill>
                  <a:schemeClr val="bg1"/>
                </a:solidFill>
                <a:latin typeface="Meiryo UI" panose="020B0604030504040204" pitchFamily="50" charset="-128"/>
                <a:ea typeface="Meiryo UI" panose="020B0604030504040204" pitchFamily="50" charset="-128"/>
              </a:rPr>
              <a:t>E-mail</a:t>
            </a:r>
            <a:r>
              <a:rPr lang="ja-JP" altLang="en-US" sz="1400" dirty="0" smtClean="0">
                <a:solidFill>
                  <a:schemeClr val="bg1"/>
                </a:solidFill>
                <a:latin typeface="Meiryo UI" panose="020B0604030504040204" pitchFamily="50" charset="-128"/>
                <a:ea typeface="Meiryo UI" panose="020B0604030504040204" pitchFamily="50" charset="-128"/>
              </a:rPr>
              <a:t>：</a:t>
            </a:r>
            <a:r>
              <a:rPr lang="en-US" altLang="ja-JP" sz="1200" dirty="0" smtClean="0">
                <a:solidFill>
                  <a:schemeClr val="bg1"/>
                </a:solidFill>
                <a:latin typeface="Meiryo UI" panose="020B0604030504040204" pitchFamily="50" charset="-128"/>
                <a:ea typeface="Meiryo UI" panose="020B0604030504040204" pitchFamily="50" charset="-128"/>
              </a:rPr>
              <a:t>niigata-seisan@jeed.go.jp</a:t>
            </a:r>
            <a:endParaRPr kumimoji="1" lang="en-US" altLang="ja-JP" sz="1200" dirty="0">
              <a:solidFill>
                <a:schemeClr val="bg1"/>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 xmlns:a16="http://schemas.microsoft.com/office/drawing/2014/main" id="{D2476123-4DD9-4E23-9804-319E53D5AC22}"/>
              </a:ext>
            </a:extLst>
          </p:cNvPr>
          <p:cNvSpPr txBox="1"/>
          <p:nvPr/>
        </p:nvSpPr>
        <p:spPr>
          <a:xfrm>
            <a:off x="179438" y="2105546"/>
            <a:ext cx="7200850" cy="769441"/>
          </a:xfrm>
          <a:prstGeom prst="rect">
            <a:avLst/>
          </a:prstGeom>
          <a:solidFill>
            <a:schemeClr val="bg1"/>
          </a:solidFill>
        </p:spPr>
        <p:txBody>
          <a:bodyPr wrap="square" rtlCol="0">
            <a:spAutoFit/>
          </a:bodyPr>
          <a:lstStyle/>
          <a:p>
            <a:r>
              <a:rPr lang="ja-JP" alt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 </a:t>
            </a:r>
            <a:r>
              <a:rPr lang="ja-JP" altLang="en-US" sz="2800" b="1" dirty="0" smtClean="0">
                <a:solidFill>
                  <a:srgbClr val="C00000"/>
                </a:solidFill>
                <a:latin typeface="Meiryo UI" panose="020B0604030504040204" pitchFamily="50" charset="-128"/>
                <a:ea typeface="Meiryo UI" panose="020B0604030504040204" pitchFamily="50" charset="-128"/>
                <a:cs typeface="M+ 1p black" panose="020B0902020203020207" pitchFamily="50" charset="-128"/>
              </a:rPr>
              <a:t>ものづくりの仕事のしくみと</a:t>
            </a:r>
            <a:r>
              <a:rPr lang="ja-JP" altLang="en-US" sz="2800" b="1" dirty="0" smtClean="0">
                <a:latin typeface="Meiryo UI" panose="020B0604030504040204" pitchFamily="50" charset="-128"/>
                <a:ea typeface="Meiryo UI" panose="020B0604030504040204" pitchFamily="50" charset="-128"/>
                <a:cs typeface="M+ 1p black" panose="020B0902020203020207" pitchFamily="50" charset="-128"/>
              </a:rPr>
              <a:t>生産性向上</a:t>
            </a:r>
            <a:endParaRPr lang="en-US" altLang="ja-JP" sz="3200" b="1" dirty="0">
              <a:latin typeface="Meiryo UI" panose="020B0604030504040204" pitchFamily="50" charset="-128"/>
              <a:ea typeface="Meiryo UI" panose="020B0604030504040204" pitchFamily="50" charset="-128"/>
              <a:cs typeface="M+ 1p black" panose="020B0902020203020207" pitchFamily="50" charset="-128"/>
            </a:endParaRPr>
          </a:p>
        </p:txBody>
      </p:sp>
      <p:sp>
        <p:nvSpPr>
          <p:cNvPr id="37" name="正方形/長方形 36">
            <a:extLst>
              <a:ext uri="{FF2B5EF4-FFF2-40B4-BE49-F238E27FC236}">
                <a16:creationId xmlns="" xmlns:a16="http://schemas.microsoft.com/office/drawing/2014/main" id="{FFF63D0E-E47D-42A6-9850-56A73B3D106A}"/>
              </a:ext>
            </a:extLst>
          </p:cNvPr>
          <p:cNvSpPr/>
          <p:nvPr/>
        </p:nvSpPr>
        <p:spPr>
          <a:xfrm>
            <a:off x="179336" y="2825626"/>
            <a:ext cx="7177743" cy="393954"/>
          </a:xfrm>
          <a:prstGeom prst="rect">
            <a:avLst/>
          </a:prstGeom>
          <a:solidFill>
            <a:srgbClr val="C00000"/>
          </a:solidFill>
        </p:spPr>
        <p:txBody>
          <a:bodyPr wrap="square">
            <a:spAutoFit/>
          </a:bodyPr>
          <a:lstStyle/>
          <a:p>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講師：長谷川　信　　（株）テクノ経営総合研究所　（</a:t>
            </a:r>
            <a:r>
              <a:rPr lang="en-US" altLang="ja-JP"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a:t>
            </a:r>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新潟県在住講師）</a:t>
            </a:r>
            <a:r>
              <a:rPr lang="ja-JP" altLang="en-US" dirty="0">
                <a:solidFill>
                  <a:schemeClr val="bg1"/>
                </a:solidFill>
                <a:latin typeface="+mn-ea"/>
                <a:cs typeface="M+ 1p black" panose="020B0902020203020207" pitchFamily="50" charset="-128"/>
              </a:rPr>
              <a:t>　</a:t>
            </a:r>
            <a:endParaRPr lang="ja-JP" altLang="en-US" dirty="0">
              <a:solidFill>
                <a:schemeClr val="bg1"/>
              </a:solidFill>
              <a:latin typeface="+mn-ea"/>
            </a:endParaRPr>
          </a:p>
        </p:txBody>
      </p:sp>
      <p:sp>
        <p:nvSpPr>
          <p:cNvPr id="2" name="正方形/長方形 1"/>
          <p:cNvSpPr/>
          <p:nvPr/>
        </p:nvSpPr>
        <p:spPr>
          <a:xfrm>
            <a:off x="8020580" y="4985866"/>
            <a:ext cx="1663913" cy="20162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講師写真</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 xmlns:a16="http://schemas.microsoft.com/office/drawing/2014/main" id="{3274E0BB-F701-494D-AB1E-FC7819D80993}"/>
              </a:ext>
            </a:extLst>
          </p:cNvPr>
          <p:cNvSpPr/>
          <p:nvPr/>
        </p:nvSpPr>
        <p:spPr>
          <a:xfrm>
            <a:off x="251445" y="4720481"/>
            <a:ext cx="7128842" cy="769441"/>
          </a:xfrm>
          <a:prstGeom prst="rect">
            <a:avLst/>
          </a:prstGeom>
          <a:ln w="38100">
            <a:solidFill>
              <a:srgbClr val="FF0000"/>
            </a:solidFill>
          </a:ln>
        </p:spPr>
        <p:txBody>
          <a:bodyPr wrap="square">
            <a:spAutoFit/>
          </a:bodyPr>
          <a:lstStyle/>
          <a:p>
            <a:r>
              <a:rPr lang="ja-JP" altLang="en-US" sz="1100" dirty="0">
                <a:latin typeface="Meiryo UI" panose="020B0604030504040204" pitchFamily="50" charset="-128"/>
                <a:ea typeface="Meiryo UI" panose="020B0604030504040204" pitchFamily="50" charset="-128"/>
              </a:rPr>
              <a:t>＜カリキュラム＞</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１　</a:t>
            </a:r>
            <a:r>
              <a:rPr lang="ja-JP" altLang="en-US" sz="1100" dirty="0" smtClean="0">
                <a:latin typeface="Meiryo UI" panose="020B0604030504040204" pitchFamily="50" charset="-128"/>
                <a:ea typeface="Meiryo UI" panose="020B0604030504040204" pitchFamily="50" charset="-128"/>
              </a:rPr>
              <a:t>ものづくりの仕事の流れ</a:t>
            </a:r>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２　</a:t>
            </a:r>
            <a:r>
              <a:rPr lang="ja-JP" altLang="en-US" sz="1100" dirty="0" smtClean="0">
                <a:latin typeface="Meiryo UI" panose="020B0604030504040204" pitchFamily="50" charset="-128"/>
                <a:ea typeface="Meiryo UI" panose="020B0604030504040204" pitchFamily="50" charset="-128"/>
              </a:rPr>
              <a:t>ものづくり現場の現状と課題</a:t>
            </a: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３</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ものづくりに関する業務改善</a:t>
            </a:r>
            <a:endParaRPr lang="ja-JP" altLang="en-US" sz="110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 xmlns:a16="http://schemas.microsoft.com/office/drawing/2014/main" id="{3274E0BB-F701-494D-AB1E-FC7819D80993}"/>
              </a:ext>
            </a:extLst>
          </p:cNvPr>
          <p:cNvSpPr/>
          <p:nvPr/>
        </p:nvSpPr>
        <p:spPr>
          <a:xfrm>
            <a:off x="1032643" y="3341429"/>
            <a:ext cx="2376263" cy="830997"/>
          </a:xfrm>
          <a:prstGeom prst="rect">
            <a:avLst/>
          </a:prstGeom>
          <a:noFill/>
        </p:spPr>
        <p:txBody>
          <a:bodyPr wrap="square">
            <a:spAutoFit/>
          </a:bodyPr>
          <a:lstStyle/>
          <a:p>
            <a:r>
              <a:rPr lang="en-US" altLang="ja-JP" sz="4800" dirty="0" smtClean="0">
                <a:latin typeface="Impact" panose="020B0806030902050204" pitchFamily="34" charset="0"/>
                <a:ea typeface="Meiryo UI" panose="020B0604030504040204" pitchFamily="50" charset="-128"/>
                <a:cs typeface="M+ 1p black" panose="020B0902020203020207" pitchFamily="50" charset="-128"/>
              </a:rPr>
              <a:t>9/9</a:t>
            </a:r>
            <a:r>
              <a:rPr lang="ja-JP" altLang="en-US" sz="2400" dirty="0" smtClean="0">
                <a:latin typeface="Impact" panose="020B0806030902050204" pitchFamily="34" charset="0"/>
                <a:ea typeface="Meiryo UI" panose="020B0604030504040204" pitchFamily="50" charset="-128"/>
                <a:cs typeface="M+ 1p black" panose="020B0902020203020207" pitchFamily="50" charset="-128"/>
              </a:rPr>
              <a:t>（</a:t>
            </a:r>
            <a:r>
              <a:rPr lang="ja-JP" altLang="en-US" sz="2400" dirty="0">
                <a:latin typeface="Impact" panose="020B0806030902050204" pitchFamily="34" charset="0"/>
                <a:ea typeface="Meiryo UI" panose="020B0604030504040204" pitchFamily="50" charset="-128"/>
                <a:cs typeface="M+ 1p black" panose="020B0902020203020207" pitchFamily="50" charset="-128"/>
              </a:rPr>
              <a:t>木</a:t>
            </a:r>
            <a:r>
              <a:rPr lang="ja-JP" altLang="en-US" sz="2400" dirty="0" smtClean="0">
                <a:latin typeface="Impact" panose="020B0806030902050204" pitchFamily="34" charset="0"/>
                <a:ea typeface="Meiryo UI" panose="020B0604030504040204" pitchFamily="50" charset="-128"/>
                <a:cs typeface="M+ 1p black" panose="020B0902020203020207" pitchFamily="50" charset="-128"/>
              </a:rPr>
              <a:t>）</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　</a:t>
            </a:r>
            <a:endParaRPr lang="en-US" altLang="ja-JP" sz="2000" dirty="0">
              <a:latin typeface="Impact" panose="020B0806030902050204" pitchFamily="34" charset="0"/>
              <a:ea typeface="Meiryo UI" panose="020B0604030504040204" pitchFamily="50" charset="-128"/>
              <a:cs typeface="M+ 1p black" panose="020B0902020203020207"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010784908"/>
              </p:ext>
            </p:extLst>
          </p:nvPr>
        </p:nvGraphicFramePr>
        <p:xfrm>
          <a:off x="3430140" y="3300538"/>
          <a:ext cx="3927923" cy="1382448"/>
        </p:xfrm>
        <a:graphic>
          <a:graphicData uri="http://schemas.openxmlformats.org/drawingml/2006/table">
            <a:tbl>
              <a:tblPr firstRow="1" bandRow="1">
                <a:tableStyleId>{073A0DAA-6AF3-43AB-8588-CEC1D06C72B9}</a:tableStyleId>
              </a:tblPr>
              <a:tblGrid>
                <a:gridCol w="897646">
                  <a:extLst>
                    <a:ext uri="{9D8B030D-6E8A-4147-A177-3AD203B41FA5}">
                      <a16:colId xmlns="" xmlns:a16="http://schemas.microsoft.com/office/drawing/2014/main" val="20000"/>
                    </a:ext>
                  </a:extLst>
                </a:gridCol>
                <a:gridCol w="3030277">
                  <a:extLst>
                    <a:ext uri="{9D8B030D-6E8A-4147-A177-3AD203B41FA5}">
                      <a16:colId xmlns="" xmlns:a16="http://schemas.microsoft.com/office/drawing/2014/main" val="20001"/>
                    </a:ext>
                  </a:extLst>
                </a:gridCol>
              </a:tblGrid>
              <a:tr h="317176">
                <a:tc>
                  <a:txBody>
                    <a:bodyPr/>
                    <a:lstStyle/>
                    <a:p>
                      <a:pPr algn="ctr"/>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１０：００　～　１７：００</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0"/>
                  </a:ext>
                </a:extLst>
              </a:tr>
              <a:tr h="288032">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場所</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050" b="1" dirty="0" smtClean="0">
                          <a:solidFill>
                            <a:srgbClr val="FF0000"/>
                          </a:solidFill>
                          <a:latin typeface="Meiryo UI" panose="020B0604030504040204" pitchFamily="50" charset="-128"/>
                          <a:ea typeface="Meiryo UI" panose="020B0604030504040204" pitchFamily="50" charset="-128"/>
                        </a:rPr>
                        <a:t>燕三条地場産業振興センター　メッセピア</a:t>
                      </a:r>
                      <a:r>
                        <a:rPr kumimoji="1" lang="en-US" altLang="ja-JP" sz="1050" b="1" dirty="0" smtClean="0">
                          <a:solidFill>
                            <a:srgbClr val="FF0000"/>
                          </a:solidFill>
                          <a:latin typeface="Meiryo UI" panose="020B0604030504040204" pitchFamily="50" charset="-128"/>
                          <a:ea typeface="Meiryo UI" panose="020B0604030504040204" pitchFamily="50" charset="-128"/>
                        </a:rPr>
                        <a:t>5F</a:t>
                      </a:r>
                      <a:r>
                        <a:rPr kumimoji="1" lang="ja-JP" altLang="en-US" sz="1050" b="1" dirty="0" smtClean="0">
                          <a:solidFill>
                            <a:srgbClr val="FF0000"/>
                          </a:solidFill>
                          <a:latin typeface="Meiryo UI" panose="020B0604030504040204" pitchFamily="50" charset="-128"/>
                          <a:ea typeface="Meiryo UI" panose="020B0604030504040204" pitchFamily="50" charset="-128"/>
                        </a:rPr>
                        <a:t>研修室</a:t>
                      </a:r>
                    </a:p>
                    <a:p>
                      <a:r>
                        <a:rPr kumimoji="1" lang="ja-JP" altLang="en-US" sz="1050" b="1" dirty="0" smtClean="0">
                          <a:solidFill>
                            <a:srgbClr val="FF0000"/>
                          </a:solidFill>
                          <a:latin typeface="Meiryo UI" panose="020B0604030504040204" pitchFamily="50" charset="-128"/>
                          <a:ea typeface="Meiryo UI" panose="020B0604030504040204" pitchFamily="50" charset="-128"/>
                        </a:rPr>
                        <a:t>（三条市須頃１丁目１７番地）</a:t>
                      </a:r>
                      <a:endParaRPr kumimoji="1" lang="ja-JP" altLang="en-US" sz="1050" b="1" dirty="0">
                        <a:solidFill>
                          <a:srgbClr val="FF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1"/>
                  </a:ext>
                </a:extLst>
              </a:tr>
              <a:tr h="288032">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定員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200" dirty="0" smtClean="0">
                          <a:latin typeface="Meiryo UI" panose="020B0604030504040204" pitchFamily="50" charset="-128"/>
                          <a:ea typeface="Meiryo UI" panose="020B0604030504040204" pitchFamily="50" charset="-128"/>
                        </a:rPr>
                        <a:t>２０名（最小催行人数６名</a:t>
                      </a:r>
                      <a:r>
                        <a:rPr kumimoji="1" lang="ja-JP" altLang="en-US" sz="1200" dirty="0" smtClean="0">
                          <a:latin typeface="Meiryo UI" panose="020B0604030504040204" pitchFamily="50" charset="-128"/>
                          <a:ea typeface="Meiryo UI" panose="020B0604030504040204" pitchFamily="50" charset="-128"/>
                        </a:rPr>
                        <a:t>）〆切８</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１９</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2"/>
                  </a:ext>
                </a:extLst>
              </a:tr>
              <a:tr h="288032">
                <a:tc>
                  <a:txBody>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対象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200" dirty="0" smtClean="0">
                          <a:latin typeface="Meiryo UI" panose="020B0604030504040204" pitchFamily="50" charset="-128"/>
                          <a:ea typeface="Meiryo UI" panose="020B0604030504040204" pitchFamily="50" charset="-128"/>
                        </a:rPr>
                        <a:t>企業にお勤めの</a:t>
                      </a:r>
                      <a:r>
                        <a:rPr kumimoji="1" lang="ja-JP" altLang="en-US" sz="1800" dirty="0" smtClean="0">
                          <a:solidFill>
                            <a:srgbClr val="FF0000"/>
                          </a:solidFill>
                          <a:latin typeface="Meiryo UI" panose="020B0604030504040204" pitchFamily="50" charset="-128"/>
                          <a:ea typeface="Meiryo UI" panose="020B0604030504040204" pitchFamily="50" charset="-128"/>
                        </a:rPr>
                        <a:t>初任層</a:t>
                      </a:r>
                      <a:r>
                        <a:rPr kumimoji="1" lang="ja-JP" altLang="en-US" sz="1200" dirty="0" smtClean="0">
                          <a:latin typeface="Meiryo UI" panose="020B0604030504040204" pitchFamily="50" charset="-128"/>
                          <a:ea typeface="Meiryo UI" panose="020B0604030504040204" pitchFamily="50" charset="-128"/>
                        </a:rPr>
                        <a:t>の方</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3"/>
                  </a:ext>
                </a:extLst>
              </a:tr>
            </a:tbl>
          </a:graphicData>
        </a:graphic>
      </p:graphicFrame>
      <p:sp>
        <p:nvSpPr>
          <p:cNvPr id="23" name="正方形/長方形 22">
            <a:extLst>
              <a:ext uri="{FF2B5EF4-FFF2-40B4-BE49-F238E27FC236}">
                <a16:creationId xmlns="" xmlns:a16="http://schemas.microsoft.com/office/drawing/2014/main" id="{3274E0BB-F701-494D-AB1E-FC7819D80993}"/>
              </a:ext>
            </a:extLst>
          </p:cNvPr>
          <p:cNvSpPr/>
          <p:nvPr/>
        </p:nvSpPr>
        <p:spPr>
          <a:xfrm>
            <a:off x="241102" y="4041051"/>
            <a:ext cx="3178695" cy="584775"/>
          </a:xfrm>
          <a:prstGeom prst="rect">
            <a:avLst/>
          </a:prstGeom>
          <a:noFill/>
        </p:spPr>
        <p:txBody>
          <a:bodyPr wrap="square">
            <a:spAutoFit/>
          </a:bodyPr>
          <a:lstStyle/>
          <a:p>
            <a:r>
              <a:rPr lang="ja-JP" altLang="en-US" sz="1600" dirty="0" smtClean="0">
                <a:latin typeface="Impact" panose="020B0806030902050204" pitchFamily="34" charset="0"/>
                <a:ea typeface="Meiryo UI" panose="020B0604030504040204" pitchFamily="50" charset="-128"/>
                <a:cs typeface="M+ 1p black" panose="020B0902020203020207" pitchFamily="50" charset="-128"/>
              </a:rPr>
              <a:t>受講料</a:t>
            </a:r>
            <a:r>
              <a:rPr lang="en-US" altLang="ja-JP" sz="3200" dirty="0" smtClean="0">
                <a:latin typeface="Impact" panose="020B0806030902050204" pitchFamily="34" charset="0"/>
                <a:ea typeface="Meiryo UI" panose="020B0604030504040204" pitchFamily="50" charset="-128"/>
                <a:cs typeface="M+ 1p black" panose="020B0902020203020207" pitchFamily="50" charset="-128"/>
              </a:rPr>
              <a:t>3,300</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円（税込）</a:t>
            </a:r>
            <a:endParaRPr lang="en-US" altLang="ja-JP" sz="1400" dirty="0">
              <a:latin typeface="Impact" panose="020B0806030902050204" pitchFamily="34" charset="0"/>
              <a:ea typeface="Meiryo UI" panose="020B0604030504040204" pitchFamily="50" charset="-128"/>
              <a:cs typeface="M+ 1p black" panose="020B0902020203020207" pitchFamily="50" charset="-128"/>
            </a:endParaRPr>
          </a:p>
        </p:txBody>
      </p:sp>
      <p:sp>
        <p:nvSpPr>
          <p:cNvPr id="25" name="テキスト ボックス 24">
            <a:extLst>
              <a:ext uri="{FF2B5EF4-FFF2-40B4-BE49-F238E27FC236}">
                <a16:creationId xmlns="" xmlns:a16="http://schemas.microsoft.com/office/drawing/2014/main" id="{D2476123-4DD9-4E23-9804-319E53D5AC22}"/>
              </a:ext>
            </a:extLst>
          </p:cNvPr>
          <p:cNvSpPr txBox="1"/>
          <p:nvPr/>
        </p:nvSpPr>
        <p:spPr>
          <a:xfrm>
            <a:off x="179437" y="5633938"/>
            <a:ext cx="7200850" cy="769441"/>
          </a:xfrm>
          <a:prstGeom prst="rect">
            <a:avLst/>
          </a:prstGeom>
          <a:solidFill>
            <a:schemeClr val="bg1"/>
          </a:solidFill>
        </p:spPr>
        <p:txBody>
          <a:bodyPr wrap="square" rtlCol="0">
            <a:spAutoFit/>
          </a:bodyPr>
          <a:lstStyle/>
          <a:p>
            <a:r>
              <a:rPr lang="ja-JP" alt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 </a:t>
            </a:r>
            <a:r>
              <a:rPr lang="ja-JP" altLang="en-US" sz="3200" b="1" dirty="0" smtClean="0">
                <a:solidFill>
                  <a:srgbClr val="C00000"/>
                </a:solidFill>
                <a:latin typeface="Meiryo UI" panose="020B0604030504040204" pitchFamily="50" charset="-128"/>
                <a:ea typeface="Meiryo UI" panose="020B0604030504040204" pitchFamily="50" charset="-128"/>
                <a:cs typeface="M+ 1p black" panose="020B0902020203020207" pitchFamily="50" charset="-128"/>
              </a:rPr>
              <a:t>生産</a:t>
            </a:r>
            <a:r>
              <a:rPr lang="ja-JP" altLang="en-US" sz="3200" b="1" dirty="0">
                <a:solidFill>
                  <a:srgbClr val="C00000"/>
                </a:solidFill>
                <a:latin typeface="Meiryo UI" panose="020B0604030504040204" pitchFamily="50" charset="-128"/>
                <a:ea typeface="Meiryo UI" panose="020B0604030504040204" pitchFamily="50" charset="-128"/>
                <a:cs typeface="M+ 1p black" panose="020B0902020203020207" pitchFamily="50" charset="-128"/>
              </a:rPr>
              <a:t>現場</a:t>
            </a:r>
            <a:r>
              <a:rPr lang="ja-JP" altLang="en-US" sz="3200" b="1" dirty="0" smtClean="0">
                <a:solidFill>
                  <a:srgbClr val="C00000"/>
                </a:solidFill>
                <a:latin typeface="Meiryo UI" panose="020B0604030504040204" pitchFamily="50" charset="-128"/>
                <a:ea typeface="Meiryo UI" panose="020B0604030504040204" pitchFamily="50" charset="-128"/>
                <a:cs typeface="M+ 1p black" panose="020B0902020203020207" pitchFamily="50" charset="-128"/>
              </a:rPr>
              <a:t>の</a:t>
            </a:r>
            <a:r>
              <a:rPr lang="ja-JP" altLang="en-US" sz="3200" b="1" dirty="0" smtClean="0">
                <a:latin typeface="Meiryo UI" panose="020B0604030504040204" pitchFamily="50" charset="-128"/>
                <a:ea typeface="Meiryo UI" panose="020B0604030504040204" pitchFamily="50" charset="-128"/>
                <a:cs typeface="M+ 1p black" panose="020B0902020203020207" pitchFamily="50" charset="-128"/>
              </a:rPr>
              <a:t>問題解決</a:t>
            </a:r>
            <a:endParaRPr lang="en-US" altLang="ja-JP" sz="3200" b="1" dirty="0">
              <a:latin typeface="Meiryo UI" panose="020B0604030504040204" pitchFamily="50" charset="-128"/>
              <a:ea typeface="Meiryo UI" panose="020B0604030504040204" pitchFamily="50" charset="-128"/>
              <a:cs typeface="M+ 1p black" panose="020B0902020203020207" pitchFamily="50" charset="-128"/>
            </a:endParaRPr>
          </a:p>
        </p:txBody>
      </p:sp>
      <p:sp>
        <p:nvSpPr>
          <p:cNvPr id="28" name="正方形/長方形 27">
            <a:extLst>
              <a:ext uri="{FF2B5EF4-FFF2-40B4-BE49-F238E27FC236}">
                <a16:creationId xmlns="" xmlns:a16="http://schemas.microsoft.com/office/drawing/2014/main" id="{FFF63D0E-E47D-42A6-9850-56A73B3D106A}"/>
              </a:ext>
            </a:extLst>
          </p:cNvPr>
          <p:cNvSpPr/>
          <p:nvPr/>
        </p:nvSpPr>
        <p:spPr>
          <a:xfrm>
            <a:off x="241102" y="6354018"/>
            <a:ext cx="7139136" cy="393954"/>
          </a:xfrm>
          <a:prstGeom prst="rect">
            <a:avLst/>
          </a:prstGeom>
          <a:solidFill>
            <a:srgbClr val="C00000"/>
          </a:solidFill>
        </p:spPr>
        <p:txBody>
          <a:bodyPr wrap="square">
            <a:spAutoFit/>
          </a:bodyPr>
          <a:lstStyle/>
          <a:p>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講師</a:t>
            </a:r>
            <a:r>
              <a:rPr lang="ja-JP" altLang="en-US" sz="1600" dirty="0">
                <a:solidFill>
                  <a:schemeClr val="bg1"/>
                </a:solidFill>
                <a:latin typeface="Meiryo UI" panose="020B0604030504040204" pitchFamily="50" charset="-128"/>
                <a:ea typeface="Meiryo UI" panose="020B0604030504040204" pitchFamily="50" charset="-128"/>
                <a:cs typeface="M+ 1p black" panose="020B0902020203020207" pitchFamily="50" charset="-128"/>
              </a:rPr>
              <a:t>：長谷川　</a:t>
            </a:r>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信　　（</a:t>
            </a:r>
            <a:r>
              <a:rPr lang="ja-JP" altLang="en-US" sz="1600" dirty="0">
                <a:solidFill>
                  <a:schemeClr val="bg1"/>
                </a:solidFill>
                <a:latin typeface="Meiryo UI" panose="020B0604030504040204" pitchFamily="50" charset="-128"/>
                <a:ea typeface="Meiryo UI" panose="020B0604030504040204" pitchFamily="50" charset="-128"/>
                <a:cs typeface="M+ 1p black" panose="020B0902020203020207" pitchFamily="50" charset="-128"/>
              </a:rPr>
              <a:t>株）テクノ</a:t>
            </a:r>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経営総合研究所　　（</a:t>
            </a:r>
            <a:r>
              <a:rPr lang="en-US" altLang="ja-JP"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a:t>
            </a:r>
            <a:r>
              <a:rPr lang="ja-JP" altLang="en-US" sz="1600" dirty="0">
                <a:solidFill>
                  <a:schemeClr val="bg1"/>
                </a:solidFill>
                <a:latin typeface="Meiryo UI" panose="020B0604030504040204" pitchFamily="50" charset="-128"/>
                <a:ea typeface="Meiryo UI" panose="020B0604030504040204" pitchFamily="50" charset="-128"/>
                <a:cs typeface="M+ 1p black" panose="020B0902020203020207" pitchFamily="50" charset="-128"/>
              </a:rPr>
              <a:t>新潟県</a:t>
            </a:r>
            <a:r>
              <a:rPr lang="ja-JP" altLang="en-US" sz="1600" dirty="0" smtClean="0">
                <a:solidFill>
                  <a:schemeClr val="bg1"/>
                </a:solidFill>
                <a:latin typeface="Meiryo UI" panose="020B0604030504040204" pitchFamily="50" charset="-128"/>
                <a:ea typeface="Meiryo UI" panose="020B0604030504040204" pitchFamily="50" charset="-128"/>
                <a:cs typeface="M+ 1p black" panose="020B0902020203020207" pitchFamily="50" charset="-128"/>
              </a:rPr>
              <a:t>在住講師）</a:t>
            </a:r>
            <a:r>
              <a:rPr lang="ja-JP" altLang="en-US" b="1" dirty="0">
                <a:solidFill>
                  <a:schemeClr val="bg1"/>
                </a:solidFill>
                <a:latin typeface="+mn-ea"/>
                <a:cs typeface="M+ 1p black" panose="020B0902020203020207" pitchFamily="50" charset="-128"/>
              </a:rPr>
              <a:t>　</a:t>
            </a:r>
            <a:endParaRPr lang="ja-JP" altLang="en-US" b="1" dirty="0">
              <a:solidFill>
                <a:schemeClr val="bg1"/>
              </a:solidFill>
              <a:latin typeface="+mn-ea"/>
            </a:endParaRPr>
          </a:p>
        </p:txBody>
      </p:sp>
      <p:sp>
        <p:nvSpPr>
          <p:cNvPr id="30" name="正方形/長方形 29">
            <a:extLst>
              <a:ext uri="{FF2B5EF4-FFF2-40B4-BE49-F238E27FC236}">
                <a16:creationId xmlns="" xmlns:a16="http://schemas.microsoft.com/office/drawing/2014/main" id="{3274E0BB-F701-494D-AB1E-FC7819D80993}"/>
              </a:ext>
            </a:extLst>
          </p:cNvPr>
          <p:cNvSpPr/>
          <p:nvPr/>
        </p:nvSpPr>
        <p:spPr>
          <a:xfrm>
            <a:off x="251444" y="8151603"/>
            <a:ext cx="7128842" cy="769441"/>
          </a:xfrm>
          <a:prstGeom prst="rect">
            <a:avLst/>
          </a:prstGeom>
          <a:ln w="38100">
            <a:solidFill>
              <a:srgbClr val="FF0000"/>
            </a:solidFill>
          </a:ln>
        </p:spPr>
        <p:txBody>
          <a:bodyPr wrap="square">
            <a:spAutoFit/>
          </a:bodyPr>
          <a:lstStyle/>
          <a:p>
            <a:r>
              <a:rPr lang="ja-JP" altLang="en-US" sz="1100" dirty="0">
                <a:latin typeface="Meiryo UI" panose="020B0604030504040204" pitchFamily="50" charset="-128"/>
                <a:ea typeface="Meiryo UI" panose="020B0604030504040204" pitchFamily="50" charset="-128"/>
              </a:rPr>
              <a:t>＜カリキュラム＞</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１　</a:t>
            </a:r>
            <a:r>
              <a:rPr lang="ja-JP" altLang="en-US" sz="1100" dirty="0" smtClean="0">
                <a:latin typeface="Meiryo UI" panose="020B0604030504040204" pitchFamily="50" charset="-128"/>
                <a:ea typeface="Meiryo UI" panose="020B0604030504040204" pitchFamily="50" charset="-128"/>
              </a:rPr>
              <a:t>生産活動の基本</a:t>
            </a:r>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２　</a:t>
            </a:r>
            <a:r>
              <a:rPr lang="ja-JP" altLang="en-US" sz="1100" dirty="0" smtClean="0">
                <a:latin typeface="Meiryo UI" panose="020B0604030504040204" pitchFamily="50" charset="-128"/>
                <a:ea typeface="Meiryo UI" panose="020B0604030504040204" pitchFamily="50" charset="-128"/>
              </a:rPr>
              <a:t>現状分析とムダの発見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 1p black" panose="020B0902020203020207" pitchFamily="50" charset="-128"/>
              </a:rPr>
              <a:t>　</a:t>
            </a:r>
            <a:r>
              <a:rPr lang="ja-JP" altLang="en-US" sz="1100" dirty="0" smtClean="0">
                <a:latin typeface="Meiryo UI" panose="020B0604030504040204" pitchFamily="50" charset="-128"/>
                <a:ea typeface="Meiryo UI" panose="020B0604030504040204" pitchFamily="50" charset="-128"/>
                <a:cs typeface="M+ 1p black" panose="020B0902020203020207" pitchFamily="50" charset="-128"/>
              </a:rPr>
              <a:t>３　生産現場の改善</a:t>
            </a:r>
            <a:endParaRPr lang="en-US" altLang="ja-JP" sz="1100" dirty="0">
              <a:latin typeface="Meiryo UI" panose="020B0604030504040204" pitchFamily="50" charset="-128"/>
              <a:ea typeface="Meiryo UI" panose="020B0604030504040204" pitchFamily="50" charset="-128"/>
              <a:cs typeface="M+ 1p black" panose="020B0902020203020207" pitchFamily="50" charset="-128"/>
            </a:endParaRPr>
          </a:p>
        </p:txBody>
      </p:sp>
      <p:sp>
        <p:nvSpPr>
          <p:cNvPr id="43" name="正方形/長方形 42">
            <a:extLst>
              <a:ext uri="{FF2B5EF4-FFF2-40B4-BE49-F238E27FC236}">
                <a16:creationId xmlns="" xmlns:a16="http://schemas.microsoft.com/office/drawing/2014/main" id="{3274E0BB-F701-494D-AB1E-FC7819D80993}"/>
              </a:ext>
            </a:extLst>
          </p:cNvPr>
          <p:cNvSpPr/>
          <p:nvPr/>
        </p:nvSpPr>
        <p:spPr>
          <a:xfrm>
            <a:off x="241101" y="7569443"/>
            <a:ext cx="3178695" cy="584775"/>
          </a:xfrm>
          <a:prstGeom prst="rect">
            <a:avLst/>
          </a:prstGeom>
          <a:noFill/>
        </p:spPr>
        <p:txBody>
          <a:bodyPr wrap="square">
            <a:spAutoFit/>
          </a:bodyPr>
          <a:lstStyle/>
          <a:p>
            <a:r>
              <a:rPr lang="ja-JP" altLang="en-US" sz="1600" dirty="0" smtClean="0">
                <a:latin typeface="Impact" panose="020B0806030902050204" pitchFamily="34" charset="0"/>
                <a:ea typeface="Meiryo UI" panose="020B0604030504040204" pitchFamily="50" charset="-128"/>
                <a:cs typeface="M+ 1p black" panose="020B0902020203020207" pitchFamily="50" charset="-128"/>
              </a:rPr>
              <a:t>受講料</a:t>
            </a:r>
            <a:r>
              <a:rPr lang="en-US" altLang="ja-JP" sz="3200" dirty="0" smtClean="0">
                <a:latin typeface="Impact" panose="020B0806030902050204" pitchFamily="34" charset="0"/>
                <a:ea typeface="Meiryo UI" panose="020B0604030504040204" pitchFamily="50" charset="-128"/>
                <a:cs typeface="M+ 1p black" panose="020B0902020203020207" pitchFamily="50" charset="-128"/>
              </a:rPr>
              <a:t>3,300</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円（税込）</a:t>
            </a:r>
            <a:endParaRPr lang="en-US" altLang="ja-JP" sz="1400" dirty="0">
              <a:latin typeface="Impact" panose="020B0806030902050204" pitchFamily="34" charset="0"/>
              <a:ea typeface="Meiryo UI" panose="020B0604030504040204" pitchFamily="50" charset="-128"/>
              <a:cs typeface="M+ 1p black" panose="020B0902020203020207" pitchFamily="50" charset="-128"/>
            </a:endParaRPr>
          </a:p>
        </p:txBody>
      </p:sp>
      <p:sp>
        <p:nvSpPr>
          <p:cNvPr id="24" name="正方形/長方形 23">
            <a:extLst>
              <a:ext uri="{FF2B5EF4-FFF2-40B4-BE49-F238E27FC236}">
                <a16:creationId xmlns="" xmlns:a16="http://schemas.microsoft.com/office/drawing/2014/main" id="{3274E0BB-F701-494D-AB1E-FC7819D80993}"/>
              </a:ext>
            </a:extLst>
          </p:cNvPr>
          <p:cNvSpPr/>
          <p:nvPr/>
        </p:nvSpPr>
        <p:spPr>
          <a:xfrm>
            <a:off x="-3636987" y="2096835"/>
            <a:ext cx="3178695" cy="276999"/>
          </a:xfrm>
          <a:prstGeom prst="rect">
            <a:avLst/>
          </a:prstGeom>
          <a:noFill/>
        </p:spPr>
        <p:txBody>
          <a:bodyPr wrap="square">
            <a:spAutoFit/>
          </a:bodyPr>
          <a:lstStyle/>
          <a:p>
            <a:pPr algn="ctr"/>
            <a:r>
              <a:rPr lang="ja-JP" altLang="en-US" sz="1200" dirty="0" smtClean="0">
                <a:latin typeface="Impact" panose="020B0806030902050204" pitchFamily="34" charset="0"/>
                <a:ea typeface="Meiryo UI" panose="020B0604030504040204" pitchFamily="50" charset="-128"/>
                <a:cs typeface="M+ 1p black" panose="020B0902020203020207" pitchFamily="50" charset="-128"/>
              </a:rPr>
              <a:t>生産・業務プロセスの改善</a:t>
            </a:r>
            <a:endParaRPr lang="en-US" altLang="ja-JP" sz="1200" dirty="0">
              <a:latin typeface="Impact" panose="020B0806030902050204" pitchFamily="34" charset="0"/>
              <a:ea typeface="Meiryo UI" panose="020B0604030504040204" pitchFamily="50" charset="-128"/>
              <a:cs typeface="M+ 1p black" panose="020B0902020203020207" pitchFamily="50" charset="-128"/>
            </a:endParaRPr>
          </a:p>
        </p:txBody>
      </p:sp>
      <p:sp>
        <p:nvSpPr>
          <p:cNvPr id="27" name="正方形/長方形 26">
            <a:extLst>
              <a:ext uri="{FF2B5EF4-FFF2-40B4-BE49-F238E27FC236}">
                <a16:creationId xmlns="" xmlns:a16="http://schemas.microsoft.com/office/drawing/2014/main" id="{3274E0BB-F701-494D-AB1E-FC7819D80993}"/>
              </a:ext>
            </a:extLst>
          </p:cNvPr>
          <p:cNvSpPr/>
          <p:nvPr/>
        </p:nvSpPr>
        <p:spPr>
          <a:xfrm>
            <a:off x="-3636987" y="2775104"/>
            <a:ext cx="3178695" cy="276999"/>
          </a:xfrm>
          <a:prstGeom prst="rect">
            <a:avLst/>
          </a:prstGeom>
          <a:noFill/>
        </p:spPr>
        <p:txBody>
          <a:bodyPr wrap="square">
            <a:spAutoFit/>
          </a:bodyPr>
          <a:lstStyle/>
          <a:p>
            <a:pPr algn="ctr"/>
            <a:r>
              <a:rPr lang="ja-JP" altLang="en-US" sz="1200" dirty="0" smtClean="0">
                <a:latin typeface="Impact" panose="020B0806030902050204" pitchFamily="34" charset="0"/>
                <a:ea typeface="Meiryo UI" panose="020B0604030504040204" pitchFamily="50" charset="-128"/>
                <a:cs typeface="M+ 1p black" panose="020B0902020203020207" pitchFamily="50" charset="-128"/>
              </a:rPr>
              <a:t>横断的課題</a:t>
            </a:r>
            <a:endParaRPr lang="en-US" altLang="ja-JP" sz="1200" dirty="0">
              <a:latin typeface="Impact" panose="020B0806030902050204" pitchFamily="34" charset="0"/>
              <a:ea typeface="Meiryo UI" panose="020B0604030504040204" pitchFamily="50" charset="-128"/>
              <a:cs typeface="M+ 1p black" panose="020B0902020203020207" pitchFamily="50" charset="-128"/>
            </a:endParaRPr>
          </a:p>
        </p:txBody>
      </p:sp>
      <p:sp>
        <p:nvSpPr>
          <p:cNvPr id="32" name="正方形/長方形 31">
            <a:extLst>
              <a:ext uri="{FF2B5EF4-FFF2-40B4-BE49-F238E27FC236}">
                <a16:creationId xmlns="" xmlns:a16="http://schemas.microsoft.com/office/drawing/2014/main" id="{3274E0BB-F701-494D-AB1E-FC7819D80993}"/>
              </a:ext>
            </a:extLst>
          </p:cNvPr>
          <p:cNvSpPr/>
          <p:nvPr/>
        </p:nvSpPr>
        <p:spPr>
          <a:xfrm>
            <a:off x="-3636987" y="3279160"/>
            <a:ext cx="3178695" cy="276999"/>
          </a:xfrm>
          <a:prstGeom prst="rect">
            <a:avLst/>
          </a:prstGeom>
          <a:noFill/>
        </p:spPr>
        <p:txBody>
          <a:bodyPr wrap="square">
            <a:spAutoFit/>
          </a:bodyPr>
          <a:lstStyle/>
          <a:p>
            <a:pPr algn="ctr"/>
            <a:r>
              <a:rPr lang="ja-JP" altLang="en-US" sz="1200" dirty="0" smtClean="0">
                <a:latin typeface="Impact" panose="020B0806030902050204" pitchFamily="34" charset="0"/>
                <a:ea typeface="Meiryo UI" panose="020B0604030504040204" pitchFamily="50" charset="-128"/>
                <a:cs typeface="M+ 1p black" panose="020B0902020203020207" pitchFamily="50" charset="-128"/>
              </a:rPr>
              <a:t>売上げ増加</a:t>
            </a:r>
            <a:endParaRPr lang="en-US" altLang="ja-JP" sz="1200" dirty="0">
              <a:latin typeface="Impact" panose="020B0806030902050204" pitchFamily="34" charset="0"/>
              <a:ea typeface="Meiryo UI" panose="020B0604030504040204" pitchFamily="50" charset="-128"/>
              <a:cs typeface="M+ 1p black" panose="020B0902020203020207" pitchFamily="50" charset="-128"/>
            </a:endParaRPr>
          </a:p>
        </p:txBody>
      </p:sp>
      <p:sp>
        <p:nvSpPr>
          <p:cNvPr id="33" name="正方形/長方形 32">
            <a:extLst>
              <a:ext uri="{FF2B5EF4-FFF2-40B4-BE49-F238E27FC236}">
                <a16:creationId xmlns="" xmlns:a16="http://schemas.microsoft.com/office/drawing/2014/main" id="{3274E0BB-F701-494D-AB1E-FC7819D80993}"/>
              </a:ext>
            </a:extLst>
          </p:cNvPr>
          <p:cNvSpPr/>
          <p:nvPr/>
        </p:nvSpPr>
        <p:spPr>
          <a:xfrm>
            <a:off x="-3636987" y="3855224"/>
            <a:ext cx="3178695" cy="276999"/>
          </a:xfrm>
          <a:prstGeom prst="rect">
            <a:avLst/>
          </a:prstGeom>
          <a:noFill/>
        </p:spPr>
        <p:txBody>
          <a:bodyPr wrap="square">
            <a:spAutoFit/>
          </a:bodyPr>
          <a:lstStyle/>
          <a:p>
            <a:pPr algn="ctr"/>
            <a:r>
              <a:rPr lang="ja-JP" altLang="en-US" sz="1200" dirty="0" smtClean="0">
                <a:latin typeface="Impact" panose="020B0806030902050204" pitchFamily="34" charset="0"/>
                <a:ea typeface="Meiryo UI" panose="020B0604030504040204" pitchFamily="50" charset="-128"/>
                <a:cs typeface="M+ 1p black" panose="020B0902020203020207" pitchFamily="50" charset="-128"/>
              </a:rPr>
              <a:t>ＩＴ業務改善</a:t>
            </a:r>
            <a:endParaRPr lang="en-US" altLang="ja-JP" sz="1200" dirty="0">
              <a:latin typeface="Impact" panose="020B0806030902050204" pitchFamily="34" charset="0"/>
              <a:ea typeface="Meiryo UI" panose="020B0604030504040204" pitchFamily="50" charset="-128"/>
              <a:cs typeface="M+ 1p black" panose="020B0902020203020207"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141" y="9698470"/>
            <a:ext cx="792088" cy="792088"/>
          </a:xfrm>
          <a:prstGeom prst="rect">
            <a:avLst/>
          </a:prstGeom>
        </p:spPr>
      </p:pic>
      <p:sp>
        <p:nvSpPr>
          <p:cNvPr id="35" name="テキスト ボックス 27"/>
          <p:cNvSpPr txBox="1"/>
          <p:nvPr/>
        </p:nvSpPr>
        <p:spPr>
          <a:xfrm>
            <a:off x="251445" y="9018314"/>
            <a:ext cx="7105634" cy="43088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100" b="1" dirty="0" smtClean="0">
                <a:latin typeface="メイリオ" pitchFamily="50" charset="-128"/>
                <a:ea typeface="メイリオ" pitchFamily="50" charset="-128"/>
                <a:cs typeface="メイリオ" pitchFamily="50" charset="-128"/>
              </a:rPr>
              <a:t>※</a:t>
            </a:r>
            <a:r>
              <a:rPr lang="ja-JP" altLang="en-US" sz="1100" b="1" dirty="0" smtClean="0">
                <a:latin typeface="メイリオ" pitchFamily="50" charset="-128"/>
                <a:ea typeface="メイリオ" pitchFamily="50" charset="-128"/>
                <a:cs typeface="メイリオ" pitchFamily="50" charset="-128"/>
              </a:rPr>
              <a:t>新型コロナウィルス対策：当日受付時に受講者様の体調確認（体温測定とチェックリスト記入）を行います。</a:t>
            </a:r>
          </a:p>
          <a:p>
            <a:r>
              <a:rPr lang="ja-JP" altLang="en-US" sz="1100" b="1" dirty="0">
                <a:latin typeface="メイリオ" pitchFamily="50" charset="-128"/>
                <a:ea typeface="メイリオ" pitchFamily="50" charset="-128"/>
                <a:cs typeface="メイリオ" pitchFamily="50" charset="-128"/>
              </a:rPr>
              <a:t>　</a:t>
            </a:r>
            <a:r>
              <a:rPr lang="ja-JP" altLang="en-US" sz="1100" b="1" dirty="0" smtClean="0">
                <a:latin typeface="メイリオ" pitchFamily="50" charset="-128"/>
                <a:ea typeface="メイリオ" pitchFamily="50" charset="-128"/>
                <a:cs typeface="メイリオ" pitchFamily="50" charset="-128"/>
              </a:rPr>
              <a:t>　　　　　　　　　　　　訓練中はマスクの着用をお願いします。</a:t>
            </a:r>
            <a:endParaRPr lang="ja-JP" altLang="en-US" sz="1100" b="1" dirty="0">
              <a:latin typeface="メイリオ" pitchFamily="50" charset="-128"/>
              <a:ea typeface="メイリオ" pitchFamily="50" charset="-128"/>
              <a:cs typeface="メイリオ"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980947227"/>
              </p:ext>
            </p:extLst>
          </p:nvPr>
        </p:nvGraphicFramePr>
        <p:xfrm>
          <a:off x="3330914" y="6797427"/>
          <a:ext cx="4049323" cy="1331141"/>
        </p:xfrm>
        <a:graphic>
          <a:graphicData uri="http://schemas.openxmlformats.org/drawingml/2006/table">
            <a:tbl>
              <a:tblPr firstRow="1" bandRow="1">
                <a:tableStyleId>{073A0DAA-6AF3-43AB-8588-CEC1D06C72B9}</a:tableStyleId>
              </a:tblPr>
              <a:tblGrid>
                <a:gridCol w="925390">
                  <a:extLst>
                    <a:ext uri="{9D8B030D-6E8A-4147-A177-3AD203B41FA5}">
                      <a16:colId xmlns="" xmlns:a16="http://schemas.microsoft.com/office/drawing/2014/main" val="20000"/>
                    </a:ext>
                  </a:extLst>
                </a:gridCol>
                <a:gridCol w="3123933">
                  <a:extLst>
                    <a:ext uri="{9D8B030D-6E8A-4147-A177-3AD203B41FA5}">
                      <a16:colId xmlns="" xmlns:a16="http://schemas.microsoft.com/office/drawing/2014/main" val="20001"/>
                    </a:ext>
                  </a:extLst>
                </a:gridCol>
              </a:tblGrid>
              <a:tr h="279581">
                <a:tc>
                  <a:txBody>
                    <a:bodyPr/>
                    <a:lstStyle/>
                    <a:p>
                      <a:r>
                        <a:rPr kumimoji="1" lang="ja-JP" altLang="en-US" sz="1200" dirty="0" smtClean="0">
                          <a:latin typeface="Meiryo UI" panose="020B0604030504040204" pitchFamily="50" charset="-128"/>
                          <a:ea typeface="Meiryo UI" panose="020B0604030504040204" pitchFamily="50" charset="-128"/>
                        </a:rPr>
                        <a:t>時間</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１０：００　～　１７：００</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0"/>
                  </a:ext>
                </a:extLst>
              </a:tr>
              <a:tr h="391619">
                <a:tc>
                  <a:txBody>
                    <a:bodyPr/>
                    <a:lstStyle/>
                    <a:p>
                      <a:r>
                        <a:rPr kumimoji="1" lang="ja-JP" altLang="en-US" sz="1200" b="1" dirty="0" smtClean="0">
                          <a:solidFill>
                            <a:schemeClr val="bg1"/>
                          </a:solidFill>
                          <a:latin typeface="Meiryo UI" panose="020B0604030504040204" pitchFamily="50" charset="-128"/>
                          <a:ea typeface="Meiryo UI" panose="020B0604030504040204" pitchFamily="50" charset="-128"/>
                        </a:rPr>
                        <a:t>場所</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050" b="1" dirty="0" smtClean="0">
                          <a:solidFill>
                            <a:srgbClr val="FF0000"/>
                          </a:solidFill>
                          <a:latin typeface="Meiryo UI" panose="020B0604030504040204" pitchFamily="50" charset="-128"/>
                          <a:ea typeface="Meiryo UI" panose="020B0604030504040204" pitchFamily="50" charset="-128"/>
                        </a:rPr>
                        <a:t>燕三条地場産業振興センター　リサーチコア</a:t>
                      </a:r>
                      <a:r>
                        <a:rPr kumimoji="1" lang="en-US" altLang="ja-JP" sz="1050" b="1" dirty="0" smtClean="0">
                          <a:solidFill>
                            <a:srgbClr val="FF0000"/>
                          </a:solidFill>
                          <a:latin typeface="Meiryo UI" panose="020B0604030504040204" pitchFamily="50" charset="-128"/>
                          <a:ea typeface="Meiryo UI" panose="020B0604030504040204" pitchFamily="50" charset="-128"/>
                        </a:rPr>
                        <a:t>6F</a:t>
                      </a:r>
                      <a:r>
                        <a:rPr kumimoji="1" lang="ja-JP" altLang="en-US" sz="1050" b="1" dirty="0" smtClean="0">
                          <a:solidFill>
                            <a:srgbClr val="FF0000"/>
                          </a:solidFill>
                          <a:latin typeface="Meiryo UI" panose="020B0604030504040204" pitchFamily="50" charset="-128"/>
                          <a:ea typeface="Meiryo UI" panose="020B0604030504040204" pitchFamily="50" charset="-128"/>
                        </a:rPr>
                        <a:t>研修室</a:t>
                      </a:r>
                    </a:p>
                    <a:p>
                      <a:r>
                        <a:rPr kumimoji="1" lang="ja-JP" altLang="en-US" sz="1050" b="1" dirty="0" smtClean="0">
                          <a:solidFill>
                            <a:srgbClr val="FF0000"/>
                          </a:solidFill>
                          <a:latin typeface="Meiryo UI" panose="020B0604030504040204" pitchFamily="50" charset="-128"/>
                          <a:ea typeface="Meiryo UI" panose="020B0604030504040204" pitchFamily="50" charset="-128"/>
                        </a:rPr>
                        <a:t>（三条市須頃１丁目１７番地）</a:t>
                      </a:r>
                      <a:endParaRPr kumimoji="1" lang="ja-JP" altLang="en-US" sz="1050" b="1" dirty="0">
                        <a:solidFill>
                          <a:srgbClr val="FF0000"/>
                        </a:solidFill>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1"/>
                  </a:ext>
                </a:extLst>
              </a:tr>
              <a:tr h="261080">
                <a:tc>
                  <a:txBody>
                    <a:bodyPr/>
                    <a:lstStyle/>
                    <a:p>
                      <a:r>
                        <a:rPr kumimoji="1" lang="ja-JP" altLang="en-US" sz="1200" b="1" dirty="0" smtClean="0">
                          <a:solidFill>
                            <a:schemeClr val="bg1"/>
                          </a:solidFill>
                          <a:latin typeface="Meiryo UI" panose="020B0604030504040204" pitchFamily="50" charset="-128"/>
                          <a:ea typeface="Meiryo UI" panose="020B0604030504040204" pitchFamily="50" charset="-128"/>
                        </a:rPr>
                        <a:t>定員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200" dirty="0" smtClean="0">
                          <a:latin typeface="Meiryo UI" panose="020B0604030504040204" pitchFamily="50" charset="-128"/>
                          <a:ea typeface="Meiryo UI" panose="020B0604030504040204" pitchFamily="50" charset="-128"/>
                        </a:rPr>
                        <a:t>２０名（最小催行人数６名）　〆</a:t>
                      </a:r>
                      <a:r>
                        <a:rPr kumimoji="1" lang="ja-JP" altLang="en-US" sz="1200" dirty="0" smtClean="0">
                          <a:latin typeface="Meiryo UI" panose="020B0604030504040204" pitchFamily="50" charset="-128"/>
                          <a:ea typeface="Meiryo UI" panose="020B0604030504040204" pitchFamily="50" charset="-128"/>
                        </a:rPr>
                        <a:t>切９</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１０</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2"/>
                  </a:ext>
                </a:extLst>
              </a:tr>
              <a:tr h="348106">
                <a:tc>
                  <a:txBody>
                    <a:bodyPr/>
                    <a:lstStyle/>
                    <a:p>
                      <a:r>
                        <a:rPr kumimoji="1" lang="ja-JP" altLang="en-US" sz="1200" b="1" dirty="0" smtClean="0">
                          <a:solidFill>
                            <a:schemeClr val="bg1"/>
                          </a:solidFill>
                          <a:latin typeface="Meiryo UI" panose="020B0604030504040204" pitchFamily="50" charset="-128"/>
                          <a:ea typeface="Meiryo UI" panose="020B0604030504040204" pitchFamily="50" charset="-128"/>
                        </a:rPr>
                        <a:t>対象</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solidFill>
                      <a:schemeClr val="tx1"/>
                    </a:solidFill>
                  </a:tcPr>
                </a:tc>
                <a:tc>
                  <a:txBody>
                    <a:bodyPr/>
                    <a:lstStyle/>
                    <a:p>
                      <a:r>
                        <a:rPr kumimoji="1" lang="ja-JP" altLang="en-US" sz="1200" dirty="0" smtClean="0">
                          <a:latin typeface="Meiryo UI" panose="020B0604030504040204" pitchFamily="50" charset="-128"/>
                          <a:ea typeface="Meiryo UI" panose="020B0604030504040204" pitchFamily="50" charset="-128"/>
                        </a:rPr>
                        <a:t>企業にお勤めの</a:t>
                      </a:r>
                      <a:r>
                        <a:rPr kumimoji="1" lang="ja-JP" altLang="en-US" sz="1800" dirty="0" smtClean="0">
                          <a:solidFill>
                            <a:srgbClr val="FF0000"/>
                          </a:solidFill>
                          <a:latin typeface="Meiryo UI" panose="020B0604030504040204" pitchFamily="50" charset="-128"/>
                          <a:ea typeface="Meiryo UI" panose="020B0604030504040204" pitchFamily="50" charset="-128"/>
                        </a:rPr>
                        <a:t>中堅層</a:t>
                      </a:r>
                      <a:r>
                        <a:rPr kumimoji="1" lang="ja-JP" altLang="en-US" sz="1200" dirty="0" smtClean="0">
                          <a:latin typeface="Meiryo UI" panose="020B0604030504040204" pitchFamily="50" charset="-128"/>
                          <a:ea typeface="Meiryo UI" panose="020B0604030504040204" pitchFamily="50" charset="-128"/>
                        </a:rPr>
                        <a:t>以上の方</a:t>
                      </a:r>
                      <a:endParaRPr kumimoji="1" lang="ja-JP" altLang="en-US" sz="1200" dirty="0">
                        <a:latin typeface="Meiryo UI" panose="020B0604030504040204" pitchFamily="50" charset="-128"/>
                        <a:ea typeface="Meiryo UI" panose="020B0604030504040204" pitchFamily="50" charset="-128"/>
                      </a:endParaRPr>
                    </a:p>
                  </a:txBody>
                  <a:tcPr>
                    <a:solidFill>
                      <a:schemeClr val="bg1"/>
                    </a:solidFill>
                  </a:tcPr>
                </a:tc>
                <a:extLst>
                  <a:ext uri="{0D108BD9-81ED-4DB2-BD59-A6C34878D82A}">
                    <a16:rowId xmlns="" xmlns:a16="http://schemas.microsoft.com/office/drawing/2014/main" val="10003"/>
                  </a:ext>
                </a:extLst>
              </a:tr>
            </a:tbl>
          </a:graphicData>
        </a:graphic>
      </p:graphicFrame>
      <p:sp>
        <p:nvSpPr>
          <p:cNvPr id="38" name="テキスト ボックス 37"/>
          <p:cNvSpPr txBox="1"/>
          <p:nvPr/>
        </p:nvSpPr>
        <p:spPr>
          <a:xfrm>
            <a:off x="977889" y="9475115"/>
            <a:ext cx="5970300" cy="253916"/>
          </a:xfrm>
          <a:prstGeom prst="rect">
            <a:avLst/>
          </a:prstGeom>
          <a:noFill/>
        </p:spPr>
        <p:txBody>
          <a:bodyPr wrap="square" rtlCol="0">
            <a:spAutoFit/>
          </a:bodyPr>
          <a:lstStyle/>
          <a:p>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申込</a:t>
            </a:r>
            <a:r>
              <a:rPr lang="ja-JP" altLang="en-US" sz="1050" dirty="0">
                <a:latin typeface="メイリオ" pitchFamily="50" charset="-128"/>
                <a:ea typeface="メイリオ" pitchFamily="50" charset="-128"/>
                <a:cs typeface="メイリオ" pitchFamily="50" charset="-128"/>
              </a:rPr>
              <a:t>方法</a:t>
            </a:r>
            <a:r>
              <a:rPr lang="ja-JP" altLang="en-US" sz="1050" dirty="0" smtClean="0">
                <a:latin typeface="メイリオ" pitchFamily="50" charset="-128"/>
                <a:ea typeface="メイリオ" pitchFamily="50" charset="-128"/>
                <a:cs typeface="メイリオ" pitchFamily="50" charset="-128"/>
              </a:rPr>
              <a:t>－　裏面</a:t>
            </a:r>
            <a:r>
              <a:rPr lang="ja-JP" altLang="en-US" sz="1050" dirty="0">
                <a:latin typeface="メイリオ" pitchFamily="50" charset="-128"/>
                <a:ea typeface="メイリオ" pitchFamily="50" charset="-128"/>
                <a:cs typeface="メイリオ" pitchFamily="50" charset="-128"/>
              </a:rPr>
              <a:t>の</a:t>
            </a:r>
            <a:r>
              <a:rPr lang="ja-JP" altLang="en-US" sz="1050" b="1" dirty="0">
                <a:latin typeface="メイリオ" pitchFamily="50" charset="-128"/>
                <a:ea typeface="メイリオ" pitchFamily="50" charset="-128"/>
                <a:cs typeface="メイリオ" pitchFamily="50" charset="-128"/>
              </a:rPr>
              <a:t>受講申込書</a:t>
            </a:r>
            <a:r>
              <a:rPr lang="ja-JP" altLang="en-US" sz="1050" dirty="0">
                <a:latin typeface="メイリオ" pitchFamily="50" charset="-128"/>
                <a:ea typeface="メイリオ" pitchFamily="50" charset="-128"/>
                <a:cs typeface="メイリオ" pitchFamily="50" charset="-128"/>
              </a:rPr>
              <a:t>に必要事項をご記入の上</a:t>
            </a:r>
            <a:r>
              <a:rPr lang="ja-JP" altLang="en-US" sz="1050" dirty="0" smtClean="0">
                <a:latin typeface="メイリオ" pitchFamily="50" charset="-128"/>
                <a:ea typeface="メイリオ" pitchFamily="50" charset="-128"/>
                <a:cs typeface="メイリオ" pitchFamily="50" charset="-128"/>
              </a:rPr>
              <a:t>、</a:t>
            </a:r>
            <a:r>
              <a:rPr lang="en-US" altLang="ja-JP" sz="1050" dirty="0" smtClean="0">
                <a:latin typeface="メイリオ" pitchFamily="50" charset="-128"/>
                <a:ea typeface="メイリオ" pitchFamily="50" charset="-128"/>
                <a:cs typeface="メイリオ" pitchFamily="50" charset="-128"/>
              </a:rPr>
              <a:t>FAX</a:t>
            </a:r>
            <a:r>
              <a:rPr lang="ja-JP" altLang="en-US" sz="1050" dirty="0" smtClean="0">
                <a:latin typeface="メイリオ" pitchFamily="50" charset="-128"/>
                <a:ea typeface="メイリオ" pitchFamily="50" charset="-128"/>
                <a:cs typeface="メイリオ" pitchFamily="50" charset="-128"/>
              </a:rPr>
              <a:t>かメールにてお申込み</a:t>
            </a:r>
            <a:r>
              <a:rPr lang="ja-JP" altLang="en-US" sz="1050" dirty="0">
                <a:latin typeface="メイリオ" pitchFamily="50" charset="-128"/>
                <a:ea typeface="メイリオ" pitchFamily="50" charset="-128"/>
                <a:cs typeface="メイリオ" pitchFamily="50" charset="-128"/>
              </a:rPr>
              <a:t>下さい</a:t>
            </a:r>
            <a:r>
              <a:rPr lang="ja-JP" altLang="en-US" sz="1050" dirty="0" smtClean="0">
                <a:latin typeface="メイリオ" pitchFamily="50" charset="-128"/>
                <a:ea typeface="メイリオ" pitchFamily="50" charset="-128"/>
                <a:cs typeface="メイリオ" pitchFamily="50" charset="-128"/>
              </a:rPr>
              <a:t>。</a:t>
            </a:r>
            <a:endParaRPr lang="ja-JP" altLang="en-US" sz="1050" dirty="0">
              <a:latin typeface="メイリオ" pitchFamily="50" charset="-128"/>
              <a:ea typeface="メイリオ" pitchFamily="50" charset="-128"/>
              <a:cs typeface="メイリオ" pitchFamily="50" charset="-128"/>
            </a:endParaRPr>
          </a:p>
        </p:txBody>
      </p:sp>
      <p:sp>
        <p:nvSpPr>
          <p:cNvPr id="39" name="正方形/長方形 38">
            <a:extLst>
              <a:ext uri="{FF2B5EF4-FFF2-40B4-BE49-F238E27FC236}">
                <a16:creationId xmlns="" xmlns:a16="http://schemas.microsoft.com/office/drawing/2014/main" id="{3274E0BB-F701-494D-AB1E-FC7819D80993}"/>
              </a:ext>
            </a:extLst>
          </p:cNvPr>
          <p:cNvSpPr/>
          <p:nvPr/>
        </p:nvSpPr>
        <p:spPr>
          <a:xfrm>
            <a:off x="954651" y="6845242"/>
            <a:ext cx="2376263" cy="830997"/>
          </a:xfrm>
          <a:prstGeom prst="rect">
            <a:avLst/>
          </a:prstGeom>
          <a:noFill/>
        </p:spPr>
        <p:txBody>
          <a:bodyPr wrap="square">
            <a:spAutoFit/>
          </a:bodyPr>
          <a:lstStyle/>
          <a:p>
            <a:r>
              <a:rPr lang="en-US" altLang="ja-JP" sz="4800" dirty="0" smtClean="0">
                <a:latin typeface="Impact" panose="020B0806030902050204" pitchFamily="34" charset="0"/>
                <a:ea typeface="Meiryo UI" panose="020B0604030504040204" pitchFamily="50" charset="-128"/>
                <a:cs typeface="M+ 1p black" panose="020B0902020203020207" pitchFamily="50" charset="-128"/>
              </a:rPr>
              <a:t>10/1</a:t>
            </a:r>
            <a:r>
              <a:rPr lang="ja-JP" altLang="en-US" sz="2400" dirty="0" smtClean="0">
                <a:latin typeface="Impact" panose="020B0806030902050204" pitchFamily="34" charset="0"/>
                <a:ea typeface="Meiryo UI" panose="020B0604030504040204" pitchFamily="50" charset="-128"/>
                <a:cs typeface="M+ 1p black" panose="020B0902020203020207" pitchFamily="50" charset="-128"/>
              </a:rPr>
              <a:t>（金）</a:t>
            </a:r>
            <a:r>
              <a:rPr lang="ja-JP" altLang="en-US" sz="1400" dirty="0" smtClean="0">
                <a:latin typeface="Impact" panose="020B0806030902050204" pitchFamily="34" charset="0"/>
                <a:ea typeface="Meiryo UI" panose="020B0604030504040204" pitchFamily="50" charset="-128"/>
                <a:cs typeface="M+ 1p black" panose="020B0902020203020207" pitchFamily="50" charset="-128"/>
              </a:rPr>
              <a:t>　</a:t>
            </a:r>
            <a:endParaRPr lang="en-US" altLang="ja-JP" sz="2000" dirty="0">
              <a:latin typeface="Impact" panose="020B0806030902050204" pitchFamily="34" charset="0"/>
              <a:ea typeface="Meiryo UI" panose="020B0604030504040204" pitchFamily="50" charset="-128"/>
              <a:cs typeface="M+ 1p black" panose="020B0902020203020207" pitchFamily="50" charset="-128"/>
            </a:endParaRPr>
          </a:p>
        </p:txBody>
      </p:sp>
      <p:sp>
        <p:nvSpPr>
          <p:cNvPr id="40" name="正方形/長方形 39">
            <a:extLst>
              <a:ext uri="{FF2B5EF4-FFF2-40B4-BE49-F238E27FC236}">
                <a16:creationId xmlns="" xmlns:a16="http://schemas.microsoft.com/office/drawing/2014/main" id="{3274E0BB-F701-494D-AB1E-FC7819D80993}"/>
              </a:ext>
            </a:extLst>
          </p:cNvPr>
          <p:cNvSpPr/>
          <p:nvPr/>
        </p:nvSpPr>
        <p:spPr>
          <a:xfrm>
            <a:off x="2231083" y="4884643"/>
            <a:ext cx="5221162" cy="600164"/>
          </a:xfrm>
          <a:prstGeom prst="rect">
            <a:avLst/>
          </a:prstGeom>
          <a:ln w="38100">
            <a:noFill/>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・企業経営とは　　・製造業の仕組みと各部門の役割　　・製造業を取り巻く環境変化</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・現場のものの見える化　～５Ｓ～　　・人、設備、方法、材料（４Ｍ）の見える化</a:t>
            </a:r>
            <a:endParaRPr lang="ja-JP" altLang="en-US"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・改善活動の出発点　　・改善課題（ムリ、ムラ、ムダ）は４Ｍで発見・解決　　・演習</a:t>
            </a:r>
          </a:p>
        </p:txBody>
      </p:sp>
      <p:sp>
        <p:nvSpPr>
          <p:cNvPr id="41" name="正方形/長方形 40">
            <a:extLst>
              <a:ext uri="{FF2B5EF4-FFF2-40B4-BE49-F238E27FC236}">
                <a16:creationId xmlns="" xmlns:a16="http://schemas.microsoft.com/office/drawing/2014/main" id="{3274E0BB-F701-494D-AB1E-FC7819D80993}"/>
              </a:ext>
            </a:extLst>
          </p:cNvPr>
          <p:cNvSpPr/>
          <p:nvPr/>
        </p:nvSpPr>
        <p:spPr>
          <a:xfrm>
            <a:off x="2231083" y="8298234"/>
            <a:ext cx="5221162" cy="600164"/>
          </a:xfrm>
          <a:prstGeom prst="rect">
            <a:avLst/>
          </a:prstGeom>
          <a:ln w="38100">
            <a:noFill/>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・生産活動の基本について　　・生産管理とは　　・生産現場の問題とは</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ムリ、ムラ、</a:t>
            </a:r>
            <a:r>
              <a:rPr lang="ja-JP" altLang="en-US" sz="1100" dirty="0" smtClean="0">
                <a:latin typeface="Meiryo UI" panose="020B0604030504040204" pitchFamily="50" charset="-128"/>
                <a:ea typeface="Meiryo UI" panose="020B0604030504040204" pitchFamily="50" charset="-128"/>
              </a:rPr>
              <a:t>ムダとは　　・</a:t>
            </a:r>
            <a:r>
              <a:rPr lang="ja-JP" altLang="en-US" sz="1100" dirty="0">
                <a:latin typeface="Meiryo UI" panose="020B0604030504040204" pitchFamily="50" charset="-128"/>
                <a:ea typeface="Meiryo UI" panose="020B0604030504040204" pitchFamily="50" charset="-128"/>
              </a:rPr>
              <a:t>ムリ、ムラ、</a:t>
            </a:r>
            <a:r>
              <a:rPr lang="ja-JP" altLang="en-US" sz="1100" dirty="0" smtClean="0">
                <a:latin typeface="Meiryo UI" panose="020B0604030504040204" pitchFamily="50" charset="-128"/>
                <a:ea typeface="Meiryo UI" panose="020B0604030504040204" pitchFamily="50" charset="-128"/>
              </a:rPr>
              <a:t>ムダの発見　　・現状分析法</a:t>
            </a:r>
            <a:endParaRPr lang="ja-JP" altLang="en-US"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・改善の手順（生産活動の４Ｍ、ＱＣＤＳに着目）　・改善のポイント　　・演習</a:t>
            </a:r>
          </a:p>
        </p:txBody>
      </p:sp>
      <p:pic>
        <p:nvPicPr>
          <p:cNvPr id="42" name="図 41"/>
          <p:cNvPicPr>
            <a:picLocks noChangeAspect="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t="10049" b="42164"/>
          <a:stretch/>
        </p:blipFill>
        <p:spPr>
          <a:xfrm>
            <a:off x="179437" y="233339"/>
            <a:ext cx="7200800" cy="2005772"/>
          </a:xfrm>
          <a:prstGeom prst="rect">
            <a:avLst/>
          </a:prstGeom>
        </p:spPr>
      </p:pic>
      <p:sp>
        <p:nvSpPr>
          <p:cNvPr id="45" name="正方形/長方形 44">
            <a:extLst>
              <a:ext uri="{FF2B5EF4-FFF2-40B4-BE49-F238E27FC236}">
                <a16:creationId xmlns="" xmlns:a16="http://schemas.microsoft.com/office/drawing/2014/main" id="{0778FE9C-2C04-4E96-AC9E-F05EEAD0FA1E}"/>
              </a:ext>
            </a:extLst>
          </p:cNvPr>
          <p:cNvSpPr/>
          <p:nvPr/>
        </p:nvSpPr>
        <p:spPr>
          <a:xfrm>
            <a:off x="179336" y="204334"/>
            <a:ext cx="7177743" cy="46166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r"/>
            <a:endParaRPr lang="en-US" altLang="ja-JP" sz="2400" b="1" dirty="0">
              <a:ln w="12700">
                <a:noFill/>
                <a:prstDash val="solid"/>
              </a:ln>
              <a:solidFill>
                <a:schemeClr val="bg1"/>
              </a:solidFill>
            </a:endParaRPr>
          </a:p>
        </p:txBody>
      </p:sp>
      <p:sp>
        <p:nvSpPr>
          <p:cNvPr id="46" name="正方形/長方形 45">
            <a:extLst>
              <a:ext uri="{FF2B5EF4-FFF2-40B4-BE49-F238E27FC236}">
                <a16:creationId xmlns="" xmlns:a16="http://schemas.microsoft.com/office/drawing/2014/main" id="{BCCD1087-EED2-4A3E-8433-A9391C7FCFB4}"/>
              </a:ext>
            </a:extLst>
          </p:cNvPr>
          <p:cNvSpPr/>
          <p:nvPr/>
        </p:nvSpPr>
        <p:spPr>
          <a:xfrm>
            <a:off x="377136" y="233338"/>
            <a:ext cx="6931093" cy="400110"/>
          </a:xfrm>
          <a:prstGeom prst="rect">
            <a:avLst/>
          </a:prstGeom>
        </p:spPr>
        <p:txBody>
          <a:bodyPr wrap="square">
            <a:spAutoFit/>
          </a:bodyPr>
          <a:lstStyle/>
          <a:p>
            <a:pPr algn="ctr"/>
            <a:r>
              <a:rPr lang="ja-JP" altLang="en-US" sz="2000" b="1" dirty="0" smtClean="0">
                <a:ln w="12700">
                  <a:noFill/>
                  <a:prstDash val="solid"/>
                </a:ln>
                <a:solidFill>
                  <a:schemeClr val="bg1"/>
                </a:solidFill>
                <a:latin typeface="Meiryo UI" panose="020B0604030504040204" pitchFamily="50" charset="-128"/>
                <a:ea typeface="Meiryo UI" panose="020B0604030504040204" pitchFamily="50" charset="-128"/>
              </a:rPr>
              <a:t>燕　　三　　条　　地　　区　　開　　催</a:t>
            </a:r>
            <a:endParaRPr lang="en-US" altLang="ja-JP" sz="2000" b="1" dirty="0">
              <a:ln w="12700">
                <a:noFill/>
                <a:prstDash val="solid"/>
              </a:ln>
              <a:solidFill>
                <a:schemeClr val="bg1"/>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 xmlns:a16="http://schemas.microsoft.com/office/drawing/2014/main" id="{D2476123-4DD9-4E23-9804-319E53D5AC22}"/>
              </a:ext>
            </a:extLst>
          </p:cNvPr>
          <p:cNvSpPr txBox="1"/>
          <p:nvPr/>
        </p:nvSpPr>
        <p:spPr>
          <a:xfrm>
            <a:off x="179387" y="593378"/>
            <a:ext cx="7200850" cy="1508105"/>
          </a:xfrm>
          <a:prstGeom prst="rect">
            <a:avLst/>
          </a:prstGeom>
          <a:noFill/>
        </p:spPr>
        <p:txBody>
          <a:bodyPr wrap="square" rtlCol="0">
            <a:spAutoFit/>
          </a:bodyPr>
          <a:lstStyle/>
          <a:p>
            <a:r>
              <a:rPr lang="ja-JP" altLang="en-US" sz="4600" b="1" i="1" dirty="0" smtClean="0">
                <a:latin typeface="HGP明朝E" panose="02020900000000000000" pitchFamily="18" charset="-128"/>
                <a:ea typeface="HGP明朝E" panose="02020900000000000000" pitchFamily="18" charset="-128"/>
                <a:cs typeface="M+ 1p black" panose="020B0902020203020207" pitchFamily="50" charset="-128"/>
              </a:rPr>
              <a:t>企業の生産性向上のための</a:t>
            </a:r>
            <a:endParaRPr lang="en-US" altLang="ja-JP" sz="4600" b="1" i="1" dirty="0" smtClean="0">
              <a:latin typeface="HGP明朝E" panose="02020900000000000000" pitchFamily="18" charset="-128"/>
              <a:ea typeface="HGP明朝E" panose="02020900000000000000" pitchFamily="18" charset="-128"/>
              <a:cs typeface="M+ 1p black" panose="020B0902020203020207" pitchFamily="50" charset="-128"/>
            </a:endParaRPr>
          </a:p>
          <a:p>
            <a:r>
              <a:rPr lang="ja-JP" altLang="en-US" sz="4600" b="1" i="1" dirty="0" smtClean="0">
                <a:latin typeface="HGP明朝E" panose="02020900000000000000" pitchFamily="18" charset="-128"/>
                <a:ea typeface="HGP明朝E" panose="02020900000000000000" pitchFamily="18" charset="-128"/>
                <a:cs typeface="M+ 1p black" panose="020B0902020203020207" pitchFamily="50" charset="-128"/>
              </a:rPr>
              <a:t>ヒントがここにあります。</a:t>
            </a:r>
            <a:endParaRPr lang="en-US" altLang="ja-JP" sz="4600" b="1" i="1" dirty="0">
              <a:latin typeface="HGP明朝E" panose="02020900000000000000" pitchFamily="18" charset="-128"/>
              <a:ea typeface="HGP明朝E" panose="02020900000000000000" pitchFamily="18" charset="-128"/>
              <a:cs typeface="M+ 1p black" panose="020B0902020203020207" pitchFamily="50" charset="-128"/>
            </a:endParaRPr>
          </a:p>
        </p:txBody>
      </p:sp>
    </p:spTree>
    <p:extLst>
      <p:ext uri="{BB962C8B-B14F-4D97-AF65-F5344CB8AC3E}">
        <p14:creationId xmlns:p14="http://schemas.microsoft.com/office/powerpoint/2010/main" val="276607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 xmlns:a16="http://schemas.microsoft.com/office/drawing/2014/main" id="{8D845053-8FA5-4DEA-A304-7A1639F36B86}"/>
              </a:ext>
            </a:extLst>
          </p:cNvPr>
          <p:cNvSpPr/>
          <p:nvPr/>
        </p:nvSpPr>
        <p:spPr>
          <a:xfrm>
            <a:off x="292847" y="460586"/>
            <a:ext cx="6805078" cy="327089"/>
          </a:xfrm>
          <a:prstGeom prst="rect">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　　　　　</a:t>
            </a:r>
            <a:r>
              <a:rPr lang="ja-JP" altLang="en-US" dirty="0" smtClean="0">
                <a:solidFill>
                  <a:prstClr val="white"/>
                </a:solidFill>
              </a:rPr>
              <a:t>　　</a:t>
            </a:r>
            <a:r>
              <a:rPr lang="en-US" altLang="ja-JP" dirty="0" smtClean="0">
                <a:solidFill>
                  <a:prstClr val="white"/>
                </a:solidFill>
              </a:rPr>
              <a:t>FAX</a:t>
            </a:r>
            <a:r>
              <a:rPr lang="ja-JP" altLang="en-US" dirty="0" smtClean="0">
                <a:solidFill>
                  <a:prstClr val="white"/>
                </a:solidFill>
              </a:rPr>
              <a:t>　　　</a:t>
            </a:r>
            <a:r>
              <a:rPr lang="en-US" altLang="ja-JP" sz="2000" dirty="0" smtClean="0">
                <a:solidFill>
                  <a:prstClr val="white"/>
                </a:solidFill>
              </a:rPr>
              <a:t>0258</a:t>
            </a:r>
            <a:r>
              <a:rPr lang="ja-JP" altLang="en-US" sz="2000" dirty="0" smtClean="0">
                <a:solidFill>
                  <a:prstClr val="white"/>
                </a:solidFill>
              </a:rPr>
              <a:t>－</a:t>
            </a:r>
            <a:r>
              <a:rPr lang="en-US" altLang="ja-JP" sz="2000" dirty="0" smtClean="0">
                <a:solidFill>
                  <a:prstClr val="white"/>
                </a:solidFill>
              </a:rPr>
              <a:t>33</a:t>
            </a:r>
            <a:r>
              <a:rPr lang="ja-JP" altLang="en-US" sz="2000" dirty="0" smtClean="0">
                <a:solidFill>
                  <a:prstClr val="white"/>
                </a:solidFill>
              </a:rPr>
              <a:t>－</a:t>
            </a:r>
            <a:r>
              <a:rPr lang="en-US" altLang="ja-JP" sz="2000" dirty="0" smtClean="0">
                <a:solidFill>
                  <a:prstClr val="white"/>
                </a:solidFill>
              </a:rPr>
              <a:t>2422</a:t>
            </a:r>
            <a:r>
              <a:rPr lang="ja-JP" altLang="en-US" sz="2400" dirty="0" smtClean="0">
                <a:solidFill>
                  <a:prstClr val="white"/>
                </a:solidFill>
              </a:rPr>
              <a:t>　　</a:t>
            </a:r>
            <a:r>
              <a:rPr lang="en-US" altLang="ja-JP" sz="1000" dirty="0" smtClean="0">
                <a:solidFill>
                  <a:prstClr val="white"/>
                </a:solidFill>
              </a:rPr>
              <a:t>※</a:t>
            </a:r>
            <a:r>
              <a:rPr lang="ja-JP" altLang="en-US" sz="1000" dirty="0" smtClean="0">
                <a:solidFill>
                  <a:prstClr val="white"/>
                </a:solidFill>
              </a:rPr>
              <a:t>送信間違いにご注意ください</a:t>
            </a:r>
            <a:endParaRPr lang="ja-JP" altLang="en-US" sz="1100" dirty="0">
              <a:solidFill>
                <a:prstClr val="white"/>
              </a:solidFill>
            </a:endParaRPr>
          </a:p>
        </p:txBody>
      </p:sp>
      <p:graphicFrame>
        <p:nvGraphicFramePr>
          <p:cNvPr id="10" name="表 9">
            <a:extLst>
              <a:ext uri="{FF2B5EF4-FFF2-40B4-BE49-F238E27FC236}">
                <a16:creationId xmlns="" xmlns:a16="http://schemas.microsoft.com/office/drawing/2014/main" id="{30408CC9-4F7D-46B5-91E5-73AC9F2E85AB}"/>
              </a:ext>
            </a:extLst>
          </p:cNvPr>
          <p:cNvGraphicFramePr>
            <a:graphicFrameLocks noGrp="1"/>
          </p:cNvGraphicFramePr>
          <p:nvPr>
            <p:extLst>
              <p:ext uri="{D42A27DB-BD31-4B8C-83A1-F6EECF244321}">
                <p14:modId xmlns:p14="http://schemas.microsoft.com/office/powerpoint/2010/main" val="1515175439"/>
              </p:ext>
            </p:extLst>
          </p:nvPr>
        </p:nvGraphicFramePr>
        <p:xfrm>
          <a:off x="313687" y="1154553"/>
          <a:ext cx="6625570" cy="5607230"/>
        </p:xfrm>
        <a:graphic>
          <a:graphicData uri="http://schemas.openxmlformats.org/drawingml/2006/table">
            <a:tbl>
              <a:tblPr lastCol="1">
                <a:tableStyleId>{2D5ABB26-0587-4C30-8999-92F81FD0307C}</a:tableStyleId>
              </a:tblPr>
              <a:tblGrid>
                <a:gridCol w="892790">
                  <a:extLst>
                    <a:ext uri="{9D8B030D-6E8A-4147-A177-3AD203B41FA5}">
                      <a16:colId xmlns="" xmlns:a16="http://schemas.microsoft.com/office/drawing/2014/main" val="20000"/>
                    </a:ext>
                  </a:extLst>
                </a:gridCol>
                <a:gridCol w="2271698">
                  <a:extLst>
                    <a:ext uri="{9D8B030D-6E8A-4147-A177-3AD203B41FA5}">
                      <a16:colId xmlns="" xmlns:a16="http://schemas.microsoft.com/office/drawing/2014/main" val="20001"/>
                    </a:ext>
                  </a:extLst>
                </a:gridCol>
                <a:gridCol w="887404">
                  <a:extLst>
                    <a:ext uri="{9D8B030D-6E8A-4147-A177-3AD203B41FA5}">
                      <a16:colId xmlns="" xmlns:a16="http://schemas.microsoft.com/office/drawing/2014/main" val="20002"/>
                    </a:ext>
                  </a:extLst>
                </a:gridCol>
                <a:gridCol w="662878">
                  <a:extLst>
                    <a:ext uri="{9D8B030D-6E8A-4147-A177-3AD203B41FA5}">
                      <a16:colId xmlns="" xmlns:a16="http://schemas.microsoft.com/office/drawing/2014/main" val="20004"/>
                    </a:ext>
                  </a:extLst>
                </a:gridCol>
                <a:gridCol w="635638">
                  <a:extLst>
                    <a:ext uri="{9D8B030D-6E8A-4147-A177-3AD203B41FA5}">
                      <a16:colId xmlns="" xmlns:a16="http://schemas.microsoft.com/office/drawing/2014/main" val="20005"/>
                    </a:ext>
                  </a:extLst>
                </a:gridCol>
                <a:gridCol w="1275162">
                  <a:extLst>
                    <a:ext uri="{9D8B030D-6E8A-4147-A177-3AD203B41FA5}">
                      <a16:colId xmlns="" xmlns:a16="http://schemas.microsoft.com/office/drawing/2014/main" val="20006"/>
                    </a:ext>
                  </a:extLst>
                </a:gridCol>
              </a:tblGrid>
              <a:tr h="462938">
                <a:tc gridSpan="5">
                  <a:txBody>
                    <a:bodyPr/>
                    <a:lstStyle/>
                    <a:p>
                      <a:r>
                        <a:rPr kumimoji="1" lang="ja-JP" altLang="en-US" sz="1600" dirty="0" smtClean="0">
                          <a:solidFill>
                            <a:schemeClr val="tx1"/>
                          </a:solidFill>
                        </a:rPr>
                        <a:t>ポリテクセンター新潟</a:t>
                      </a:r>
                      <a:r>
                        <a:rPr kumimoji="1" lang="ja-JP" altLang="en-US" sz="1600" dirty="0">
                          <a:solidFill>
                            <a:schemeClr val="tx1"/>
                          </a:solidFill>
                        </a:rPr>
                        <a:t>　生産性向上支援訓練担当　</a:t>
                      </a:r>
                      <a:r>
                        <a:rPr kumimoji="1" lang="ja-JP" altLang="en-US" sz="1600" dirty="0" smtClean="0">
                          <a:solidFill>
                            <a:schemeClr val="tx1"/>
                          </a:solidFill>
                        </a:rPr>
                        <a:t>行</a:t>
                      </a:r>
                      <a:endParaRPr kumimoji="1" lang="en-US" altLang="ja-JP" sz="1600" dirty="0">
                        <a:solidFill>
                          <a:schemeClr val="tx1"/>
                        </a:solidFill>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600" b="1" dirty="0">
                          <a:solidFill>
                            <a:schemeClr val="bg1"/>
                          </a:solidFill>
                        </a:rPr>
                        <a:t>受講申込書</a:t>
                      </a:r>
                      <a:endParaRPr kumimoji="1" lang="en-US" altLang="ja-JP" sz="1600" b="1" dirty="0">
                        <a:solidFill>
                          <a:schemeClr val="bg1"/>
                        </a:solidFill>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extLst>
                  <a:ext uri="{0D108BD9-81ED-4DB2-BD59-A6C34878D82A}">
                    <a16:rowId xmlns="" xmlns:a16="http://schemas.microsoft.com/office/drawing/2014/main" val="10000"/>
                  </a:ext>
                </a:extLst>
              </a:tr>
              <a:tr h="528704">
                <a:tc gridSpan="6">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2400" dirty="0">
                        <a:solidFill>
                          <a:schemeClr val="tx1"/>
                        </a:solidFill>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solidFill>
                          <a:schemeClr val="tx2">
                            <a:lumMod val="75000"/>
                          </a:schemeClr>
                        </a:solidFill>
                      </a:endParaRPr>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1"/>
                  </a:ext>
                </a:extLst>
              </a:tr>
              <a:tr h="352469">
                <a:tc>
                  <a:txBody>
                    <a:bodyPr/>
                    <a:lstStyle/>
                    <a:p>
                      <a:pPr algn="ctr"/>
                      <a:r>
                        <a:rPr kumimoji="1" lang="ja-JP" altLang="en-US" sz="1400" dirty="0">
                          <a:solidFill>
                            <a:schemeClr val="bg1"/>
                          </a:solidFill>
                        </a:rPr>
                        <a:t>会社名</a:t>
                      </a:r>
                    </a:p>
                  </a:txBody>
                  <a:tcPr anchor="ctr">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rowSpan="2" gridSpan="2">
                  <a:txBody>
                    <a:bodyPr/>
                    <a:lstStyle/>
                    <a:p>
                      <a:endParaRPr kumimoji="1" lang="en-US" altLang="ja-JP" dirty="0" smtClean="0"/>
                    </a:p>
                    <a:p>
                      <a:endParaRPr kumimoji="1" lang="en-US" altLang="ja-JP" dirty="0" smtClean="0"/>
                    </a:p>
                  </a:txBody>
                  <a:tcPr>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2" hMerge="1">
                  <a:txBody>
                    <a:bodyPr/>
                    <a:lstStyle/>
                    <a:p>
                      <a:endParaRPr kumimoji="1" lang="ja-JP" altLang="en-US"/>
                    </a:p>
                  </a:txBody>
                  <a:tcPr/>
                </a:tc>
                <a:tc gridSpan="3">
                  <a:txBody>
                    <a:bodyPr/>
                    <a:lstStyle/>
                    <a:p>
                      <a:r>
                        <a:rPr kumimoji="1" lang="en-US" altLang="ja-JP" sz="1400" dirty="0">
                          <a:solidFill>
                            <a:schemeClr val="tx1"/>
                          </a:solidFill>
                        </a:rPr>
                        <a:t>TEL</a:t>
                      </a:r>
                      <a:endParaRPr kumimoji="1" lang="ja-JP" altLang="en-US" sz="1400" dirty="0">
                        <a:solidFill>
                          <a:schemeClr val="tx1"/>
                        </a:solidFill>
                      </a:endParaRPr>
                    </a:p>
                  </a:txBody>
                  <a:tcPr>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2"/>
                  </a:ext>
                </a:extLst>
              </a:tr>
              <a:tr h="438090">
                <a:tc>
                  <a:txBody>
                    <a:bodyPr/>
                    <a:lstStyle/>
                    <a:p>
                      <a:endParaRPr kumimoji="1" lang="ja-JP" altLang="en-US" sz="1400" dirty="0">
                        <a:solidFill>
                          <a:schemeClr val="tx2">
                            <a:lumMod val="75000"/>
                          </a:schemeClr>
                        </a:solidFill>
                      </a:endParaRPr>
                    </a:p>
                  </a:txBody>
                  <a:tcPr>
                    <a:lnL w="381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gridSpan="3">
                  <a:txBody>
                    <a:bodyPr/>
                    <a:lstStyle/>
                    <a:p>
                      <a:r>
                        <a:rPr kumimoji="1" lang="en-US" altLang="ja-JP" sz="1400" dirty="0">
                          <a:solidFill>
                            <a:schemeClr val="tx1"/>
                          </a:solidFill>
                        </a:rPr>
                        <a:t>FAX</a:t>
                      </a:r>
                      <a:endParaRPr kumimoji="1" lang="ja-JP" altLang="en-US" sz="1400" dirty="0">
                        <a:solidFill>
                          <a:schemeClr val="tx1"/>
                        </a:solidFill>
                      </a:endParaRPr>
                    </a:p>
                  </a:txBody>
                  <a:tcPr>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3"/>
                  </a:ext>
                </a:extLst>
              </a:tr>
              <a:tr h="309149">
                <a:tc gridSpan="6">
                  <a:txBody>
                    <a:bodyPr/>
                    <a:lstStyle/>
                    <a:p>
                      <a:r>
                        <a:rPr kumimoji="1" lang="ja-JP" altLang="en-US" sz="1050" dirty="0">
                          <a:solidFill>
                            <a:schemeClr val="tx1"/>
                          </a:solidFill>
                        </a:rPr>
                        <a:t>所在地　　　〒</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dirty="0"/>
                    </a:p>
                  </a:txBody>
                  <a:tcPr>
                    <a:lnL w="12700" cap="flat" cmpd="sng" algn="ctr">
                      <a:no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400" dirty="0">
                        <a:solidFill>
                          <a:schemeClr val="tx2">
                            <a:lumMod val="75000"/>
                          </a:schemeClr>
                        </a:solidFill>
                      </a:endParaRPr>
                    </a:p>
                  </a:txBody>
                  <a:tcPr>
                    <a:lnL w="12700"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4"/>
                  </a:ext>
                </a:extLst>
              </a:tr>
              <a:tr h="290787">
                <a:tc gridSpan="6">
                  <a:txBody>
                    <a:bodyPr/>
                    <a:lstStyle/>
                    <a:p>
                      <a:r>
                        <a:rPr kumimoji="1" lang="ja-JP" altLang="en-US" sz="1050" spc="0" dirty="0">
                          <a:solidFill>
                            <a:schemeClr val="tx1"/>
                          </a:solidFill>
                        </a:rPr>
                        <a:t>企業規模（</a:t>
                      </a:r>
                      <a:r>
                        <a:rPr kumimoji="1" lang="ja-JP" altLang="en-US" sz="1050" spc="0" dirty="0" smtClean="0">
                          <a:solidFill>
                            <a:schemeClr val="tx1"/>
                          </a:solidFill>
                        </a:rPr>
                        <a:t>該当に✔）</a:t>
                      </a:r>
                      <a:r>
                        <a:rPr kumimoji="1" lang="ja-JP" altLang="en-US" sz="1050" spc="0" dirty="0">
                          <a:solidFill>
                            <a:schemeClr val="tx1"/>
                          </a:solidFill>
                        </a:rPr>
                        <a:t>　</a:t>
                      </a:r>
                      <a:r>
                        <a:rPr kumimoji="1" lang="ja-JP" altLang="en-US" sz="1050" spc="0" dirty="0" smtClean="0">
                          <a:solidFill>
                            <a:schemeClr val="tx1"/>
                          </a:solidFill>
                        </a:rPr>
                        <a:t>□</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29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299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499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a:solidFill>
                            <a:schemeClr val="tx1"/>
                          </a:solidFill>
                          <a:latin typeface="+mn-ea"/>
                          <a:ea typeface="+mn-ea"/>
                        </a:rPr>
                        <a:t>999</a:t>
                      </a:r>
                      <a:r>
                        <a:rPr kumimoji="1" lang="ja-JP" altLang="en-US" sz="1050" spc="0" dirty="0">
                          <a:solidFill>
                            <a:schemeClr val="tx1"/>
                          </a:solidFill>
                          <a:latin typeface="+mn-ea"/>
                          <a:ea typeface="+mn-ea"/>
                        </a:rPr>
                        <a:t>人　</a:t>
                      </a:r>
                      <a:r>
                        <a:rPr kumimoji="1" lang="ja-JP" altLang="en-US" sz="1050" spc="0" dirty="0" smtClean="0">
                          <a:solidFill>
                            <a:schemeClr val="tx1"/>
                          </a:solidFill>
                          <a:latin typeface="+mn-ea"/>
                          <a:ea typeface="+mn-ea"/>
                        </a:rPr>
                        <a:t>□</a:t>
                      </a:r>
                      <a:r>
                        <a:rPr kumimoji="1" lang="en-US" altLang="ja-JP" sz="1050" spc="0" dirty="0" smtClean="0">
                          <a:solidFill>
                            <a:schemeClr val="tx1"/>
                          </a:solidFill>
                          <a:latin typeface="+mn-ea"/>
                          <a:ea typeface="+mn-ea"/>
                        </a:rPr>
                        <a:t>1000</a:t>
                      </a:r>
                      <a:r>
                        <a:rPr kumimoji="1" lang="ja-JP" altLang="en-US" sz="1050" spc="0" dirty="0">
                          <a:solidFill>
                            <a:schemeClr val="tx1"/>
                          </a:solidFill>
                          <a:latin typeface="+mn-ea"/>
                          <a:ea typeface="+mn-ea"/>
                        </a:rPr>
                        <a:t>人～</a:t>
                      </a:r>
                      <a:endParaRPr kumimoji="1" lang="en-US" altLang="ja-JP" sz="1050" spc="0" dirty="0">
                        <a:solidFill>
                          <a:schemeClr val="tx1"/>
                        </a:solidFill>
                        <a:latin typeface="+mn-ea"/>
                        <a:ea typeface="+mn-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5"/>
                  </a:ext>
                </a:extLst>
              </a:tr>
              <a:tr h="290787">
                <a:tc gridSpan="6">
                  <a:txBody>
                    <a:bodyPr/>
                    <a:lstStyle/>
                    <a:p>
                      <a:r>
                        <a:rPr kumimoji="1" lang="ja-JP" altLang="en-US" sz="1050" spc="0" dirty="0">
                          <a:solidFill>
                            <a:schemeClr val="tx1"/>
                          </a:solidFill>
                        </a:rPr>
                        <a:t>業種（</a:t>
                      </a:r>
                      <a:r>
                        <a:rPr kumimoji="1" lang="ja-JP" altLang="en-US" sz="1050" spc="0" dirty="0" smtClean="0">
                          <a:solidFill>
                            <a:schemeClr val="tx1"/>
                          </a:solidFill>
                        </a:rPr>
                        <a:t>該当に✔）</a:t>
                      </a:r>
                      <a:r>
                        <a:rPr kumimoji="1" lang="ja-JP" altLang="en-US" sz="1050" spc="0" dirty="0">
                          <a:solidFill>
                            <a:schemeClr val="tx1"/>
                          </a:solidFill>
                        </a:rPr>
                        <a:t>　</a:t>
                      </a:r>
                      <a:r>
                        <a:rPr kumimoji="1" lang="ja-JP" altLang="en-US" sz="1050" spc="0" dirty="0" smtClean="0">
                          <a:solidFill>
                            <a:schemeClr val="tx1"/>
                          </a:solidFill>
                        </a:rPr>
                        <a:t>□</a:t>
                      </a:r>
                      <a:r>
                        <a:rPr kumimoji="1" lang="ja-JP" altLang="en-US" sz="1050" spc="0" dirty="0" smtClean="0">
                          <a:solidFill>
                            <a:schemeClr val="tx1"/>
                          </a:solidFill>
                          <a:latin typeface="+mj-ea"/>
                          <a:ea typeface="+mj-ea"/>
                        </a:rPr>
                        <a:t>建設業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□製造業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□運輸業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□卸売</a:t>
                      </a:r>
                      <a:r>
                        <a:rPr kumimoji="1" lang="ja-JP" altLang="en-US" sz="1050" spc="0" dirty="0">
                          <a:solidFill>
                            <a:schemeClr val="tx1"/>
                          </a:solidFill>
                          <a:latin typeface="+mj-ea"/>
                          <a:ea typeface="+mj-ea"/>
                        </a:rPr>
                        <a:t>・小売業　</a:t>
                      </a:r>
                      <a:r>
                        <a:rPr kumimoji="1" lang="ja-JP" altLang="en-US" sz="1050" spc="0" dirty="0" smtClean="0">
                          <a:solidFill>
                            <a:schemeClr val="tx1"/>
                          </a:solidFill>
                          <a:latin typeface="+mj-ea"/>
                          <a:ea typeface="+mj-ea"/>
                        </a:rPr>
                        <a:t>□サービス業</a:t>
                      </a:r>
                      <a:r>
                        <a:rPr kumimoji="1" lang="ja-JP" altLang="en-US" sz="1050" spc="0" dirty="0">
                          <a:solidFill>
                            <a:schemeClr val="tx1"/>
                          </a:solidFill>
                          <a:latin typeface="+mj-ea"/>
                          <a:ea typeface="+mj-ea"/>
                        </a:rPr>
                        <a:t>　</a:t>
                      </a:r>
                      <a:r>
                        <a:rPr kumimoji="1" lang="ja-JP" altLang="en-US" sz="1050" spc="0" dirty="0" smtClean="0">
                          <a:solidFill>
                            <a:schemeClr val="tx1"/>
                          </a:solidFill>
                          <a:latin typeface="+mj-ea"/>
                          <a:ea typeface="+mj-ea"/>
                        </a:rPr>
                        <a:t>□その他</a:t>
                      </a:r>
                      <a:endParaRPr kumimoji="1" lang="en-US" altLang="ja-JP" sz="1050" spc="0" dirty="0">
                        <a:solidFill>
                          <a:schemeClr val="tx1"/>
                        </a:solidFill>
                        <a:latin typeface="+mj-ea"/>
                        <a:ea typeface="+mj-ea"/>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 xmlns:a16="http://schemas.microsoft.com/office/drawing/2014/main" val="10006"/>
                  </a:ext>
                </a:extLst>
              </a:tr>
              <a:tr h="290787">
                <a:tc>
                  <a:txBody>
                    <a:bodyPr/>
                    <a:lstStyle/>
                    <a:p>
                      <a:r>
                        <a:rPr kumimoji="1" lang="ja-JP" altLang="en-US" sz="1050" spc="0" dirty="0">
                          <a:solidFill>
                            <a:schemeClr val="tx1"/>
                          </a:solidFill>
                        </a:rPr>
                        <a:t>申込担当者</a:t>
                      </a: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900" spc="0" dirty="0">
                          <a:solidFill>
                            <a:schemeClr val="tx1"/>
                          </a:solidFill>
                        </a:rPr>
                        <a:t>氏名</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rPr>
                        <a:t>部署等</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r>
                        <a:rPr kumimoji="1" lang="ja-JP" altLang="en-US" sz="900" dirty="0">
                          <a:solidFill>
                            <a:schemeClr val="tx1"/>
                          </a:solidFill>
                        </a:rPr>
                        <a:t>連絡先</a:t>
                      </a:r>
                      <a:endParaRPr kumimoji="1" lang="ja-JP" altLang="en-US" sz="1050" dirty="0">
                        <a:solidFill>
                          <a:schemeClr val="tx1"/>
                        </a:solidFill>
                      </a:endParaRPr>
                    </a:p>
                  </a:txBody>
                  <a:tcPr anchor="ctr">
                    <a:lnL w="1270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 xmlns:a16="http://schemas.microsoft.com/office/drawing/2014/main" val="10007"/>
                  </a:ext>
                </a:extLst>
              </a:tr>
              <a:tr h="422963">
                <a:tc rowSpan="2">
                  <a:txBody>
                    <a:bodyPr/>
                    <a:lstStyle/>
                    <a:p>
                      <a:pPr marL="0" algn="ctr" defTabSz="914400" rtl="0" eaLnBrk="1" latinLnBrk="0" hangingPunct="1"/>
                      <a:r>
                        <a:rPr kumimoji="1" lang="ja-JP" altLang="en-US" sz="1200" b="1" kern="1200" dirty="0" smtClean="0">
                          <a:solidFill>
                            <a:schemeClr val="bg1"/>
                          </a:solidFill>
                          <a:latin typeface="+mn-lt"/>
                          <a:ea typeface="+mn-ea"/>
                          <a:cs typeface="+mn-cs"/>
                        </a:rPr>
                        <a:t>受講者名</a:t>
                      </a:r>
                      <a:endParaRPr kumimoji="1" lang="ja-JP" altLang="en-US" sz="1200" b="1" kern="1200" dirty="0">
                        <a:solidFill>
                          <a:schemeClr val="bg1"/>
                        </a:solidFill>
                        <a:latin typeface="+mn-lt"/>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5">
                  <a:txBody>
                    <a:bodyPr/>
                    <a:lstStyle/>
                    <a:p>
                      <a:pPr marL="0" algn="l" defTabSz="914400" rtl="0" eaLnBrk="1" latinLnBrk="0" hangingPunct="1"/>
                      <a:r>
                        <a:rPr kumimoji="1" lang="ja-JP" altLang="en-US" sz="800" kern="1200" dirty="0" smtClean="0">
                          <a:solidFill>
                            <a:schemeClr val="tx1"/>
                          </a:solidFill>
                          <a:latin typeface="+mn-ea"/>
                          <a:ea typeface="+mn-ea"/>
                          <a:cs typeface="+mn-cs"/>
                        </a:rPr>
                        <a:t>ふりがな</a:t>
                      </a:r>
                      <a:endParaRPr kumimoji="1" lang="ja-JP" altLang="en-US" sz="1200" kern="1200" dirty="0" smtClean="0">
                        <a:solidFill>
                          <a:schemeClr val="tx1"/>
                        </a:solidFill>
                        <a:latin typeface="+mn-ea"/>
                        <a:ea typeface="+mn-ea"/>
                        <a:cs typeface="+mn-cs"/>
                      </a:endParaRPr>
                    </a:p>
                    <a:p>
                      <a:pPr marL="0" algn="l" defTabSz="914400" rtl="0" eaLnBrk="1" latinLnBrk="0" hangingPunct="1"/>
                      <a:r>
                        <a:rPr kumimoji="1" lang="ja-JP" altLang="en-US" sz="1000" b="0" i="0" u="none" strike="noStrike" kern="1200" cap="none" spc="0" normalizeH="0" baseline="0" noProof="0" dirty="0" smtClean="0">
                          <a:ln>
                            <a:noFill/>
                          </a:ln>
                          <a:solidFill>
                            <a:schemeClr val="tx1"/>
                          </a:solidFill>
                          <a:effectLst/>
                          <a:uLnTx/>
                          <a:uFillTx/>
                          <a:latin typeface="+mn-ea"/>
                          <a:ea typeface="+mn-ea"/>
                          <a:cs typeface="+mn-cs"/>
                        </a:rPr>
                        <a:t>　　　　　　　　　　　　　　　　　　　　　　　　　　　　　　　　　　　　　　　　　　　性別　　男　・　女　</a:t>
                      </a:r>
                      <a:r>
                        <a:rPr kumimoji="1" lang="ja-JP" altLang="en-US" sz="1000" kern="1200" dirty="0" smtClean="0">
                          <a:solidFill>
                            <a:schemeClr val="tx1"/>
                          </a:solidFill>
                          <a:latin typeface="+mn-ea"/>
                          <a:ea typeface="+mn-ea"/>
                          <a:cs typeface="+mn-cs"/>
                        </a:rPr>
                        <a:t>年齢　　　　　　歳</a:t>
                      </a:r>
                      <a:endParaRPr kumimoji="1" lang="en-US" altLang="ja-JP" sz="1000" kern="1200" dirty="0" smtClean="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algn="l" defTabSz="914400" rtl="0" eaLnBrk="1" latinLnBrk="0" hangingPunct="1"/>
                      <a:endParaRPr kumimoji="1" lang="ja-JP" altLang="en-US" sz="1000" kern="1200" dirty="0">
                        <a:solidFill>
                          <a:schemeClr val="tx1"/>
                        </a:solidFill>
                        <a:latin typeface="+mn-ea"/>
                        <a:ea typeface="+mn-ea"/>
                        <a:cs typeface="+mn-cs"/>
                      </a:endParaRP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2">
                            <a:lumMod val="75000"/>
                          </a:schemeClr>
                        </a:solidFill>
                        <a:latin typeface="+mn-ea"/>
                        <a:ea typeface="+mn-ea"/>
                        <a:cs typeface="+mn-cs"/>
                      </a:endParaRPr>
                    </a:p>
                  </a:txBody>
                  <a:tcPr anchor="ctr">
                    <a:lnL w="12700" cap="flat" cmpd="sng" algn="ctr">
                      <a:solidFill>
                        <a:schemeClr val="tx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8"/>
                  </a:ext>
                </a:extLst>
              </a:tr>
              <a:tr h="458210">
                <a:tc vMerge="1">
                  <a:txBody>
                    <a:bodyPr/>
                    <a:lstStyle/>
                    <a:p>
                      <a:pPr marL="0" algn="l" defTabSz="914400" rtl="0" eaLnBrk="1" latinLnBrk="0" hangingPunct="1"/>
                      <a:endParaRPr kumimoji="1" lang="ja-JP" altLang="en-US" sz="900" kern="1200" dirty="0" smtClean="0">
                        <a:solidFill>
                          <a:schemeClr val="tx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algn="l" defTabSz="914400" rtl="0" eaLnBrk="1" latinLnBrk="0" hangingPunct="1"/>
                      <a:r>
                        <a:rPr kumimoji="1" lang="ja-JP" altLang="en-US" sz="1000" kern="1200" dirty="0" smtClean="0">
                          <a:solidFill>
                            <a:schemeClr val="tx1"/>
                          </a:solidFill>
                          <a:latin typeface="+mn-ea"/>
                          <a:ea typeface="+mn-ea"/>
                          <a:cs typeface="+mn-cs"/>
                        </a:rPr>
                        <a:t>就業状況（該当に✔）　　□　正社員　　□　非正規雇用　　　　□　その他</a:t>
                      </a:r>
                      <a:r>
                        <a:rPr kumimoji="1" lang="en-US" altLang="ja-JP" sz="1000" kern="1200" dirty="0" smtClean="0">
                          <a:solidFill>
                            <a:schemeClr val="tx1"/>
                          </a:solidFill>
                          <a:latin typeface="+mn-ea"/>
                          <a:ea typeface="+mn-ea"/>
                          <a:cs typeface="+mn-cs"/>
                        </a:rPr>
                        <a:t>(</a:t>
                      </a:r>
                      <a:r>
                        <a:rPr kumimoji="1" lang="ja-JP" altLang="en-US" sz="1000" kern="1200" dirty="0" smtClean="0">
                          <a:solidFill>
                            <a:schemeClr val="tx1"/>
                          </a:solidFill>
                          <a:latin typeface="+mn-ea"/>
                          <a:ea typeface="+mn-ea"/>
                          <a:cs typeface="+mn-cs"/>
                        </a:rPr>
                        <a:t>自営業等</a:t>
                      </a:r>
                      <a:r>
                        <a:rPr kumimoji="1" lang="en-US" altLang="ja-JP" sz="1000" kern="1200" dirty="0" smtClean="0">
                          <a:solidFill>
                            <a:schemeClr val="tx1"/>
                          </a:solidFill>
                          <a:latin typeface="+mn-ea"/>
                          <a:ea typeface="+mn-ea"/>
                          <a:cs typeface="+mn-cs"/>
                        </a:rPr>
                        <a:t>)</a:t>
                      </a:r>
                    </a:p>
                    <a:p>
                      <a:pPr marL="0" algn="l" defTabSz="914400" rtl="0" eaLnBrk="1" latinLnBrk="0" hangingPunct="1"/>
                      <a:r>
                        <a:rPr kumimoji="1" lang="ja-JP" altLang="en-US" sz="1000" kern="1200" dirty="0" smtClean="0">
                          <a:solidFill>
                            <a:schemeClr val="tx1"/>
                          </a:solidFill>
                          <a:latin typeface="+mn-ea"/>
                          <a:ea typeface="+mn-ea"/>
                          <a:cs typeface="+mn-cs"/>
                        </a:rPr>
                        <a:t>就業年数（該当に✔）　　□　５年未満　□　５年～１０年未満　□　１０年～１５年未満　□</a:t>
                      </a:r>
                      <a:r>
                        <a:rPr kumimoji="1" lang="en-US" altLang="ja-JP" sz="1000" kern="1200" dirty="0" smtClean="0">
                          <a:solidFill>
                            <a:schemeClr val="tx1"/>
                          </a:solidFill>
                          <a:latin typeface="+mn-ea"/>
                          <a:ea typeface="+mn-ea"/>
                          <a:cs typeface="+mn-cs"/>
                        </a:rPr>
                        <a:t> </a:t>
                      </a:r>
                      <a:r>
                        <a:rPr kumimoji="1" lang="ja-JP" altLang="en-US" sz="1000" kern="1200" dirty="0" smtClean="0">
                          <a:solidFill>
                            <a:schemeClr val="tx1"/>
                          </a:solidFill>
                          <a:latin typeface="+mn-ea"/>
                          <a:ea typeface="+mn-ea"/>
                          <a:cs typeface="+mn-cs"/>
                        </a:rPr>
                        <a:t>１５年以上</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2963">
                <a:tc rowSpan="2">
                  <a:txBody>
                    <a:bodyPr/>
                    <a:lstStyle/>
                    <a:p>
                      <a:pPr marL="0" algn="ctr" defTabSz="914400" rtl="0" eaLnBrk="1" latinLnBrk="0" hangingPunct="1"/>
                      <a:r>
                        <a:rPr kumimoji="1" lang="ja-JP" altLang="en-US" sz="1200" b="1" kern="1200" dirty="0" smtClean="0">
                          <a:solidFill>
                            <a:schemeClr val="bg1"/>
                          </a:solidFill>
                          <a:latin typeface="+mn-lt"/>
                          <a:ea typeface="+mn-ea"/>
                          <a:cs typeface="+mn-cs"/>
                        </a:rPr>
                        <a:t>受講者名</a:t>
                      </a:r>
                      <a:endParaRPr kumimoji="1" lang="ja-JP" altLang="en-US" sz="1200" b="1" kern="1200" dirty="0">
                        <a:solidFill>
                          <a:schemeClr val="bg1"/>
                        </a:solidFill>
                        <a:latin typeface="+mn-lt"/>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5">
                  <a:txBody>
                    <a:bodyPr/>
                    <a:lstStyle/>
                    <a:p>
                      <a:pPr marL="0" algn="l" defTabSz="914400" rtl="0" eaLnBrk="1" latinLnBrk="0" hangingPunct="1"/>
                      <a:r>
                        <a:rPr kumimoji="1" lang="ja-JP" altLang="en-US" sz="800" kern="1200" dirty="0" smtClean="0">
                          <a:solidFill>
                            <a:schemeClr val="tx1"/>
                          </a:solidFill>
                          <a:latin typeface="+mn-ea"/>
                          <a:ea typeface="+mn-ea"/>
                          <a:cs typeface="+mn-cs"/>
                        </a:rPr>
                        <a:t>ふりがな　　　　　　　　　　　　　　　　　　　　　　　　　　　　　　　　　　　　　　　　</a:t>
                      </a:r>
                      <a:endParaRPr kumimoji="1" lang="en-US" altLang="ja-JP" sz="800" kern="1200" dirty="0" smtClean="0">
                        <a:solidFill>
                          <a:schemeClr val="tx1"/>
                        </a:solidFill>
                        <a:latin typeface="+mn-ea"/>
                        <a:ea typeface="+mn-ea"/>
                        <a:cs typeface="+mn-cs"/>
                      </a:endParaRPr>
                    </a:p>
                    <a:p>
                      <a:pPr marL="0" algn="l" defTabSz="914400" rtl="0" eaLnBrk="1" latinLnBrk="0" hangingPunct="1"/>
                      <a:r>
                        <a:rPr kumimoji="1" lang="ja-JP" altLang="en-US" sz="800" kern="1200" dirty="0" smtClean="0">
                          <a:solidFill>
                            <a:schemeClr val="tx1"/>
                          </a:solidFill>
                          <a:latin typeface="+mn-ea"/>
                          <a:ea typeface="+mn-ea"/>
                          <a:cs typeface="+mn-cs"/>
                        </a:rPr>
                        <a:t>　　　　　　　　　　　　　　　　　　　　　　　　　　　　　　　　　　　　　　　　　　　　　　　　　　　　</a:t>
                      </a:r>
                      <a:r>
                        <a:rPr kumimoji="1" lang="ja-JP" altLang="en-US" sz="1000" kern="1200" dirty="0" smtClean="0">
                          <a:solidFill>
                            <a:schemeClr val="tx1"/>
                          </a:solidFill>
                          <a:latin typeface="+mn-ea"/>
                          <a:ea typeface="+mn-ea"/>
                          <a:cs typeface="+mn-cs"/>
                        </a:rPr>
                        <a:t>　性別　　男　・　女　年齢　　　　　　歳</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algn="l" defTabSz="914400" rtl="0" eaLnBrk="1" latinLnBrk="0" hangingPunct="1"/>
                      <a:endParaRPr kumimoji="1" lang="ja-JP" altLang="en-US" sz="1000" kern="1200" dirty="0">
                        <a:solidFill>
                          <a:schemeClr val="tx1"/>
                        </a:solidFill>
                        <a:latin typeface="+mn-ea"/>
                        <a:ea typeface="+mn-ea"/>
                        <a:cs typeface="+mn-cs"/>
                      </a:endParaRPr>
                    </a:p>
                  </a:txBody>
                  <a:tcPr anchor="ctr">
                    <a:lnL w="285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000" dirty="0">
                        <a:solidFill>
                          <a:schemeClr val="tx2">
                            <a:lumMod val="75000"/>
                          </a:schemeClr>
                        </a:solidFill>
                        <a:latin typeface="+mn-ea"/>
                        <a:ea typeface="+mn-ea"/>
                      </a:endParaRPr>
                    </a:p>
                  </a:txBody>
                  <a:tcPr anchor="ctr">
                    <a:lnL w="12700" cap="flat" cmpd="sng" algn="ctr">
                      <a:solidFill>
                        <a:schemeClr val="tx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10"/>
                  </a:ext>
                </a:extLst>
              </a:tr>
              <a:tr h="458210">
                <a:tc vMerge="1">
                  <a:txBody>
                    <a:bodyPr/>
                    <a:lstStyle/>
                    <a:p>
                      <a:pPr marL="0" algn="ctr" defTabSz="914400" rtl="0" eaLnBrk="1" latinLnBrk="0" hangingPunct="1"/>
                      <a:endParaRPr kumimoji="1" lang="ja-JP" altLang="en-US" sz="1200" kern="1200" dirty="0">
                        <a:solidFill>
                          <a:schemeClr val="bg1"/>
                        </a:solidFill>
                        <a:latin typeface="+mn-lt"/>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gridSpan="5">
                  <a:txBody>
                    <a:bodyPr/>
                    <a:lstStyle/>
                    <a:p>
                      <a:pPr marL="0" algn="l" defTabSz="914400" rtl="0" eaLnBrk="1" latinLnBrk="0" hangingPunct="1"/>
                      <a:r>
                        <a:rPr kumimoji="1" lang="ja-JP" altLang="en-US" sz="1000" kern="1200" dirty="0" smtClean="0">
                          <a:solidFill>
                            <a:schemeClr val="tx1"/>
                          </a:solidFill>
                          <a:latin typeface="+mn-ea"/>
                          <a:ea typeface="+mn-ea"/>
                          <a:cs typeface="+mn-cs"/>
                        </a:rPr>
                        <a:t>就業状況（該当に✔）　　□　正社員　　□　非正規雇用　　　　□　その他</a:t>
                      </a:r>
                      <a:r>
                        <a:rPr kumimoji="1" lang="en-US" altLang="ja-JP" sz="1000" kern="1200" dirty="0" smtClean="0">
                          <a:solidFill>
                            <a:schemeClr val="tx1"/>
                          </a:solidFill>
                          <a:latin typeface="+mn-ea"/>
                          <a:ea typeface="+mn-ea"/>
                          <a:cs typeface="+mn-cs"/>
                        </a:rPr>
                        <a:t>(</a:t>
                      </a:r>
                      <a:r>
                        <a:rPr kumimoji="1" lang="ja-JP" altLang="en-US" sz="1000" kern="1200" dirty="0" smtClean="0">
                          <a:solidFill>
                            <a:schemeClr val="tx1"/>
                          </a:solidFill>
                          <a:latin typeface="+mn-ea"/>
                          <a:ea typeface="+mn-ea"/>
                          <a:cs typeface="+mn-cs"/>
                        </a:rPr>
                        <a:t>自営業等</a:t>
                      </a:r>
                      <a:r>
                        <a:rPr kumimoji="1" lang="en-US" altLang="ja-JP" sz="1000" kern="1200" dirty="0" smtClean="0">
                          <a:solidFill>
                            <a:schemeClr val="tx1"/>
                          </a:solidFill>
                          <a:latin typeface="+mn-ea"/>
                          <a:ea typeface="+mn-ea"/>
                          <a:cs typeface="+mn-cs"/>
                        </a:rPr>
                        <a:t>)</a:t>
                      </a:r>
                    </a:p>
                    <a:p>
                      <a:pPr marL="0" algn="l" defTabSz="914400" rtl="0" eaLnBrk="1" latinLnBrk="0" hangingPunct="1"/>
                      <a:r>
                        <a:rPr kumimoji="1" lang="ja-JP" altLang="en-US" sz="1000" kern="1200" dirty="0" smtClean="0">
                          <a:solidFill>
                            <a:schemeClr val="tx1"/>
                          </a:solidFill>
                          <a:latin typeface="+mn-ea"/>
                          <a:ea typeface="+mn-ea"/>
                          <a:cs typeface="+mn-cs"/>
                        </a:rPr>
                        <a:t>就業年数（該当に✔）　　□　５年未満　□　５年～１０年未満　□　１０年～１５年未満　□ １５年以上</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22963">
                <a:tc rowSpan="2">
                  <a:txBody>
                    <a:bodyPr/>
                    <a:lstStyle/>
                    <a:p>
                      <a:pPr marL="0" algn="ctr" defTabSz="914400" rtl="0" eaLnBrk="1" latinLnBrk="0" hangingPunct="1"/>
                      <a:r>
                        <a:rPr kumimoji="1" lang="ja-JP" altLang="en-US" sz="1200" b="1" kern="1200" dirty="0" smtClean="0">
                          <a:solidFill>
                            <a:schemeClr val="bg1"/>
                          </a:solidFill>
                          <a:latin typeface="+mn-lt"/>
                          <a:ea typeface="+mn-ea"/>
                          <a:cs typeface="+mn-cs"/>
                        </a:rPr>
                        <a:t>受講者名</a:t>
                      </a:r>
                      <a:endParaRPr kumimoji="1" lang="ja-JP" altLang="en-US" sz="1200" b="1" kern="1200" dirty="0">
                        <a:solidFill>
                          <a:schemeClr val="bg1"/>
                        </a:solidFill>
                        <a:latin typeface="+mn-lt"/>
                        <a:ea typeface="+mn-ea"/>
                        <a:cs typeface="+mn-cs"/>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00000"/>
                    </a:solidFill>
                  </a:tcPr>
                </a:tc>
                <a:tc gridSpan="5">
                  <a:txBody>
                    <a:bodyPr/>
                    <a:lstStyle/>
                    <a:p>
                      <a:pPr marL="0" algn="l" defTabSz="914400" rtl="0" eaLnBrk="1" latinLnBrk="0" hangingPunct="1"/>
                      <a:r>
                        <a:rPr kumimoji="1" lang="ja-JP" altLang="en-US" sz="800" kern="1200" dirty="0" smtClean="0">
                          <a:solidFill>
                            <a:schemeClr val="tx1"/>
                          </a:solidFill>
                          <a:latin typeface="+mn-ea"/>
                          <a:ea typeface="+mn-ea"/>
                          <a:cs typeface="+mn-cs"/>
                        </a:rPr>
                        <a:t>ふりがな　　　　　　　　　　　　　　　　　　　　　　　　　　　　　　　　　　　　　　　　</a:t>
                      </a:r>
                      <a:endParaRPr kumimoji="1" lang="en-US" altLang="ja-JP" sz="800" kern="1200" dirty="0" smtClean="0">
                        <a:solidFill>
                          <a:schemeClr val="tx1"/>
                        </a:solidFill>
                        <a:latin typeface="+mn-ea"/>
                        <a:ea typeface="+mn-ea"/>
                        <a:cs typeface="+mn-cs"/>
                      </a:endParaRPr>
                    </a:p>
                    <a:p>
                      <a:pPr marL="0" algn="l" defTabSz="914400" rtl="0" eaLnBrk="1" latinLnBrk="0" hangingPunct="1"/>
                      <a:r>
                        <a:rPr kumimoji="1" lang="ja-JP" altLang="en-US" sz="800" kern="1200" dirty="0" smtClean="0">
                          <a:solidFill>
                            <a:schemeClr val="tx1"/>
                          </a:solidFill>
                          <a:latin typeface="+mn-ea"/>
                          <a:ea typeface="+mn-ea"/>
                          <a:cs typeface="+mn-cs"/>
                        </a:rPr>
                        <a:t>　　　　　　　　　　　　　　　　　　　　　　　　　　　　　　　　　　　　　　　　　　　　　　　　　　　　</a:t>
                      </a:r>
                      <a:r>
                        <a:rPr kumimoji="1" lang="ja-JP" altLang="en-US" sz="1000" kern="1200" dirty="0" smtClean="0">
                          <a:solidFill>
                            <a:schemeClr val="tx1"/>
                          </a:solidFill>
                          <a:latin typeface="+mn-ea"/>
                          <a:ea typeface="+mn-ea"/>
                          <a:cs typeface="+mn-cs"/>
                        </a:rPr>
                        <a:t>　性別　　男　・　女　年齢　　　　　　歳</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hMerge="1">
                  <a:txBody>
                    <a:bodyPr/>
                    <a:lstStyle/>
                    <a:p>
                      <a:pPr marL="0" algn="l" defTabSz="914400" rtl="0" eaLnBrk="1" latinLnBrk="0" hangingPunct="1"/>
                      <a:endParaRPr kumimoji="1" lang="ja-JP" altLang="en-US" sz="1000" kern="1200" dirty="0">
                        <a:solidFill>
                          <a:schemeClr val="tx1"/>
                        </a:solidFill>
                        <a:latin typeface="+mn-ea"/>
                        <a:ea typeface="+mn-ea"/>
                        <a:cs typeface="+mn-cs"/>
                      </a:endParaRPr>
                    </a:p>
                  </a:txBody>
                  <a:tcPr anchor="ctr"/>
                </a:tc>
                <a:tc hMerge="1">
                  <a:txBody>
                    <a:bodyPr/>
                    <a:lstStyle/>
                    <a:p>
                      <a:endParaRPr kumimoji="1" lang="ja-JP" altLang="en-US" sz="1000" dirty="0">
                        <a:solidFill>
                          <a:schemeClr val="tx2">
                            <a:lumMod val="75000"/>
                          </a:schemeClr>
                        </a:solidFill>
                        <a:latin typeface="+mn-ea"/>
                        <a:ea typeface="+mn-ea"/>
                      </a:endParaRPr>
                    </a:p>
                  </a:txBody>
                  <a:tcPr anchor="ctr"/>
                </a:tc>
                <a:tc hMerge="1">
                  <a:txBody>
                    <a:bodyPr/>
                    <a:lstStyle/>
                    <a:p>
                      <a:endParaRPr kumimoji="1" lang="ja-JP" alt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a:solidFill>
                          <a:schemeClr val="tx1"/>
                        </a:solidFill>
                        <a:latin typeface="+mn-ea"/>
                        <a:ea typeface="+mn-ea"/>
                        <a:cs typeface="+mn-cs"/>
                      </a:endParaRPr>
                    </a:p>
                  </a:txBody>
                  <a:tcPr anchor="ctr"/>
                </a:tc>
              </a:tr>
              <a:tr h="458210">
                <a:tc vMerge="1">
                  <a:txBody>
                    <a:bodyPr/>
                    <a:lstStyle/>
                    <a:p>
                      <a:pPr marL="0" algn="ctr" defTabSz="914400" rtl="0" eaLnBrk="1" latinLnBrk="0" hangingPunct="1"/>
                      <a:endParaRPr kumimoji="1" lang="ja-JP" altLang="en-US" sz="1200" kern="1200" dirty="0">
                        <a:solidFill>
                          <a:schemeClr val="bg1"/>
                        </a:solidFill>
                        <a:latin typeface="+mn-lt"/>
                        <a:ea typeface="+mn-ea"/>
                        <a:cs typeface="+mn-cs"/>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gridSpan="5">
                  <a:txBody>
                    <a:bodyPr/>
                    <a:lstStyle/>
                    <a:p>
                      <a:pPr marL="0" algn="l" defTabSz="914400" rtl="0" eaLnBrk="1" latinLnBrk="0" hangingPunct="1"/>
                      <a:r>
                        <a:rPr kumimoji="1" lang="ja-JP" altLang="en-US" sz="1000" kern="1200" dirty="0" smtClean="0">
                          <a:solidFill>
                            <a:schemeClr val="tx1"/>
                          </a:solidFill>
                          <a:latin typeface="+mn-ea"/>
                          <a:ea typeface="+mn-ea"/>
                          <a:cs typeface="+mn-cs"/>
                        </a:rPr>
                        <a:t>就業状況（該当に✔）　　□　正社員　　□　非正規雇用　　　　□　その他</a:t>
                      </a:r>
                      <a:r>
                        <a:rPr kumimoji="1" lang="en-US" altLang="ja-JP" sz="1000" kern="1200" dirty="0" smtClean="0">
                          <a:solidFill>
                            <a:schemeClr val="tx1"/>
                          </a:solidFill>
                          <a:latin typeface="+mn-ea"/>
                          <a:ea typeface="+mn-ea"/>
                          <a:cs typeface="+mn-cs"/>
                        </a:rPr>
                        <a:t>(</a:t>
                      </a:r>
                      <a:r>
                        <a:rPr kumimoji="1" lang="ja-JP" altLang="en-US" sz="1000" kern="1200" dirty="0" smtClean="0">
                          <a:solidFill>
                            <a:schemeClr val="tx1"/>
                          </a:solidFill>
                          <a:latin typeface="+mn-ea"/>
                          <a:ea typeface="+mn-ea"/>
                          <a:cs typeface="+mn-cs"/>
                        </a:rPr>
                        <a:t>自営業等</a:t>
                      </a:r>
                      <a:r>
                        <a:rPr kumimoji="1" lang="en-US" altLang="ja-JP" sz="1000" kern="1200" dirty="0" smtClean="0">
                          <a:solidFill>
                            <a:schemeClr val="tx1"/>
                          </a:solidFill>
                          <a:latin typeface="+mn-ea"/>
                          <a:ea typeface="+mn-ea"/>
                          <a:cs typeface="+mn-cs"/>
                        </a:rPr>
                        <a:t>)</a:t>
                      </a:r>
                    </a:p>
                    <a:p>
                      <a:pPr marL="0" algn="l" defTabSz="914400" rtl="0" eaLnBrk="1" latinLnBrk="0" hangingPunct="1"/>
                      <a:r>
                        <a:rPr kumimoji="1" lang="ja-JP" altLang="en-US" sz="1000" kern="1200" dirty="0" smtClean="0">
                          <a:solidFill>
                            <a:schemeClr val="tx1"/>
                          </a:solidFill>
                          <a:latin typeface="+mn-ea"/>
                          <a:ea typeface="+mn-ea"/>
                          <a:cs typeface="+mn-cs"/>
                        </a:rPr>
                        <a:t>就業年数（該当に✔）　　□　５年未満　□　５年～１０年未満　□　１０年～１５年未満　□ １５年以上</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1" name="二等辺三角形 10">
            <a:extLst>
              <a:ext uri="{FF2B5EF4-FFF2-40B4-BE49-F238E27FC236}">
                <a16:creationId xmlns="" xmlns:a16="http://schemas.microsoft.com/office/drawing/2014/main" id="{B794FA9B-E384-4FF4-9CE0-3285CE76C2BF}"/>
              </a:ext>
            </a:extLst>
          </p:cNvPr>
          <p:cNvSpPr/>
          <p:nvPr/>
        </p:nvSpPr>
        <p:spPr>
          <a:xfrm>
            <a:off x="3600770" y="233338"/>
            <a:ext cx="360040" cy="21602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テキスト ボックス 11">
            <a:extLst>
              <a:ext uri="{FF2B5EF4-FFF2-40B4-BE49-F238E27FC236}">
                <a16:creationId xmlns="" xmlns:a16="http://schemas.microsoft.com/office/drawing/2014/main" id="{5971EFFC-DA22-49AF-BC96-D36008147BF3}"/>
              </a:ext>
            </a:extLst>
          </p:cNvPr>
          <p:cNvSpPr txBox="1"/>
          <p:nvPr/>
        </p:nvSpPr>
        <p:spPr>
          <a:xfrm>
            <a:off x="222255" y="7020865"/>
            <a:ext cx="1251356" cy="292388"/>
          </a:xfrm>
          <a:prstGeom prst="rect">
            <a:avLst/>
          </a:prstGeom>
          <a:noFill/>
        </p:spPr>
        <p:txBody>
          <a:bodyPr wrap="square" rtlCol="0">
            <a:spAutoFit/>
          </a:bodyPr>
          <a:lstStyle/>
          <a:p>
            <a:r>
              <a:rPr lang="en-US" altLang="ja-JP" sz="1300" b="1" dirty="0" smtClean="0">
                <a:solidFill>
                  <a:prstClr val="black"/>
                </a:solidFill>
              </a:rPr>
              <a:t>【</a:t>
            </a:r>
            <a:r>
              <a:rPr lang="ja-JP" altLang="en-US" sz="1300" b="1" dirty="0" smtClean="0">
                <a:solidFill>
                  <a:prstClr val="black"/>
                </a:solidFill>
              </a:rPr>
              <a:t>注意事項</a:t>
            </a:r>
            <a:r>
              <a:rPr lang="en-US" altLang="ja-JP" sz="1300" b="1" dirty="0" smtClean="0">
                <a:solidFill>
                  <a:prstClr val="black"/>
                </a:solidFill>
              </a:rPr>
              <a:t>】</a:t>
            </a:r>
            <a:endParaRPr lang="ja-JP" altLang="en-US" sz="1300" b="1" dirty="0">
              <a:solidFill>
                <a:prstClr val="black"/>
              </a:solidFill>
            </a:endParaRPr>
          </a:p>
        </p:txBody>
      </p:sp>
      <p:sp>
        <p:nvSpPr>
          <p:cNvPr id="13" name="テキスト ボックス 12">
            <a:extLst>
              <a:ext uri="{FF2B5EF4-FFF2-40B4-BE49-F238E27FC236}">
                <a16:creationId xmlns="" xmlns:a16="http://schemas.microsoft.com/office/drawing/2014/main" id="{9D5B6A1E-9999-4940-A235-D3BD2D5C4D18}"/>
              </a:ext>
            </a:extLst>
          </p:cNvPr>
          <p:cNvSpPr txBox="1"/>
          <p:nvPr/>
        </p:nvSpPr>
        <p:spPr>
          <a:xfrm>
            <a:off x="222255" y="10005314"/>
            <a:ext cx="6858000" cy="523220"/>
          </a:xfrm>
          <a:prstGeom prst="rect">
            <a:avLst/>
          </a:prstGeom>
          <a:noFill/>
        </p:spPr>
        <p:txBody>
          <a:bodyPr wrap="square" rtlCol="0">
            <a:spAutoFit/>
          </a:bodyPr>
          <a:lstStyle/>
          <a:p>
            <a:r>
              <a:rPr lang="en-US" altLang="ja-JP" sz="1000" dirty="0">
                <a:solidFill>
                  <a:prstClr val="black"/>
                </a:solidFill>
              </a:rPr>
              <a:t>【</a:t>
            </a:r>
            <a:r>
              <a:rPr lang="ja-JP" altLang="en-US" sz="1000" dirty="0">
                <a:solidFill>
                  <a:prstClr val="black"/>
                </a:solidFill>
              </a:rPr>
              <a:t>当機構の保有個人情報保護方針、利用目的</a:t>
            </a:r>
            <a:r>
              <a:rPr lang="en-US" altLang="ja-JP" sz="1000" dirty="0">
                <a:solidFill>
                  <a:prstClr val="black"/>
                </a:solidFill>
              </a:rPr>
              <a:t>】</a:t>
            </a:r>
          </a:p>
          <a:p>
            <a:pPr marL="182563" indent="-182563"/>
            <a:r>
              <a:rPr lang="ja-JP" altLang="en-US" sz="600" dirty="0">
                <a:solidFill>
                  <a:prstClr val="black"/>
                </a:solidFill>
              </a:rPr>
              <a:t>（１）　独立行政法人高齢・障害・求職者雇用支援機構は「独立行政法人等の保有する個人情報の保護に関する法律」（平成</a:t>
            </a:r>
            <a:r>
              <a:rPr lang="en-US" altLang="ja-JP" sz="600" dirty="0">
                <a:solidFill>
                  <a:prstClr val="black"/>
                </a:solidFill>
              </a:rPr>
              <a:t>15</a:t>
            </a:r>
            <a:r>
              <a:rPr lang="ja-JP" altLang="en-US" sz="600" dirty="0">
                <a:solidFill>
                  <a:prstClr val="black"/>
                </a:solidFill>
              </a:rPr>
              <a:t>年法律第</a:t>
            </a:r>
            <a:r>
              <a:rPr lang="en-US" altLang="ja-JP" sz="600" dirty="0">
                <a:solidFill>
                  <a:prstClr val="black"/>
                </a:solidFill>
              </a:rPr>
              <a:t>59</a:t>
            </a:r>
            <a:r>
              <a:rPr lang="ja-JP" altLang="en-US" sz="600" dirty="0">
                <a:solidFill>
                  <a:prstClr val="black"/>
                </a:solidFill>
              </a:rPr>
              <a:t>号）を遵守し、保有個人情報を適切に管理し、個人の権利利益を保護いたします。当機構では、必要な個人情報を、利用目的の範囲内で利用させていただきます。</a:t>
            </a:r>
          </a:p>
          <a:p>
            <a:r>
              <a:rPr lang="ja-JP" altLang="en-US" sz="600" dirty="0">
                <a:solidFill>
                  <a:prstClr val="black"/>
                </a:solidFill>
              </a:rPr>
              <a:t>（２）　ご記入いただいた個人情報は、訓練の実施に関する事務処理（訓練実施機関への提供、本訓練に関する各種連絡、本訓練終了後のアンケート送付等）及び業務統計に利用させていただきます。　</a:t>
            </a:r>
            <a:endParaRPr lang="en-US" altLang="ja-JP" sz="600" dirty="0">
              <a:solidFill>
                <a:prstClr val="black"/>
              </a:solidFill>
            </a:endParaRPr>
          </a:p>
        </p:txBody>
      </p:sp>
      <p:sp>
        <p:nvSpPr>
          <p:cNvPr id="14" name="テキスト ボックス 13">
            <a:extLst>
              <a:ext uri="{FF2B5EF4-FFF2-40B4-BE49-F238E27FC236}">
                <a16:creationId xmlns="" xmlns:a16="http://schemas.microsoft.com/office/drawing/2014/main" id="{47DEB49E-A2E2-4E77-A92D-87323F9054DD}"/>
              </a:ext>
            </a:extLst>
          </p:cNvPr>
          <p:cNvSpPr txBox="1"/>
          <p:nvPr/>
        </p:nvSpPr>
        <p:spPr>
          <a:xfrm>
            <a:off x="222255" y="7285005"/>
            <a:ext cx="4037394" cy="2062103"/>
          </a:xfrm>
          <a:prstGeom prst="rect">
            <a:avLst/>
          </a:prstGeom>
          <a:noFill/>
        </p:spPr>
        <p:txBody>
          <a:bodyPr wrap="square" rtlCol="0">
            <a:spAutoFit/>
          </a:bodyPr>
          <a:lstStyle/>
          <a:p>
            <a:pPr marL="266700" indent="-266700"/>
            <a:r>
              <a:rPr lang="ja-JP" altLang="ja-JP" sz="800" dirty="0">
                <a:solidFill>
                  <a:prstClr val="black"/>
                </a:solidFill>
                <a:latin typeface="ＭＳ Ｐゴシック" panose="020B0600070205080204" pitchFamily="50" charset="-128"/>
              </a:rPr>
              <a:t>※１　個人での受講はできません。企業（事業主）からの指示による申込みに限ります。</a:t>
            </a:r>
          </a:p>
          <a:p>
            <a:pPr marL="266700" indent="-266700"/>
            <a:r>
              <a:rPr lang="ja-JP" altLang="ja-JP" sz="800" dirty="0">
                <a:solidFill>
                  <a:prstClr val="black"/>
                </a:solidFill>
                <a:latin typeface="ＭＳ Ｐゴシック" panose="020B0600070205080204" pitchFamily="50" charset="-128"/>
              </a:rPr>
              <a:t>※２　実施機関（訓練実施を担当する企業）の関係会社（親会社、子会社、関連会社等）の方は受講できません。</a:t>
            </a:r>
          </a:p>
          <a:p>
            <a:pPr marL="266700" indent="-266700"/>
            <a:r>
              <a:rPr lang="ja-JP" altLang="ja-JP" sz="800" dirty="0">
                <a:solidFill>
                  <a:prstClr val="black"/>
                </a:solidFill>
                <a:latin typeface="ＭＳ Ｐゴシック" panose="020B0600070205080204" pitchFamily="50" charset="-128"/>
              </a:rPr>
              <a:t>※３　本申込書が当センターに到着後、申込担当者様に受講料支払い手続き等についてご連絡いたします。</a:t>
            </a:r>
          </a:p>
          <a:p>
            <a:pPr marL="266700" indent="-266700"/>
            <a:r>
              <a:rPr lang="ja-JP" altLang="ja-JP" sz="800" dirty="0">
                <a:solidFill>
                  <a:prstClr val="black"/>
                </a:solidFill>
                <a:latin typeface="ＭＳ Ｐゴシック" panose="020B0600070205080204" pitchFamily="50" charset="-128"/>
              </a:rPr>
              <a:t>※４　受講申込をキャンセルする場合は、当センターに連絡の上、速やかに「受講取消届」を</a:t>
            </a:r>
            <a:r>
              <a:rPr lang="en-US" altLang="ja-JP" sz="800" dirty="0">
                <a:solidFill>
                  <a:prstClr val="black"/>
                </a:solidFill>
                <a:latin typeface="ＭＳ Ｐゴシック" panose="020B0600070205080204" pitchFamily="50" charset="-128"/>
              </a:rPr>
              <a:t>FAX</a:t>
            </a:r>
            <a:r>
              <a:rPr lang="ja-JP" altLang="ja-JP" sz="800" dirty="0" err="1">
                <a:solidFill>
                  <a:prstClr val="black"/>
                </a:solidFill>
                <a:latin typeface="ＭＳ Ｐゴシック" panose="020B0600070205080204" pitchFamily="50" charset="-128"/>
              </a:rPr>
              <a:t>にて</a:t>
            </a:r>
            <a:r>
              <a:rPr lang="ja-JP" altLang="ja-JP" sz="800" dirty="0">
                <a:solidFill>
                  <a:prstClr val="black"/>
                </a:solidFill>
                <a:latin typeface="ＭＳ Ｐゴシック" panose="020B0600070205080204" pitchFamily="50" charset="-128"/>
              </a:rPr>
              <a:t>お送りください。訓練開始日の２週間前までに届出がない場合、キャンセル料として受講料の全額をお支払い頂きますので、ご注意ください</a:t>
            </a:r>
            <a:r>
              <a:rPr lang="ja-JP" altLang="ja-JP" sz="800" dirty="0" smtClean="0">
                <a:solidFill>
                  <a:prstClr val="black"/>
                </a:solidFill>
                <a:latin typeface="ＭＳ Ｐゴシック" panose="020B0600070205080204" pitchFamily="50" charset="-128"/>
              </a:rPr>
              <a:t>。</a:t>
            </a:r>
            <a:endParaRPr lang="en-US" altLang="ja-JP" sz="800" dirty="0" smtClean="0">
              <a:solidFill>
                <a:prstClr val="black"/>
              </a:solidFill>
              <a:latin typeface="ＭＳ Ｐゴシック" panose="020B0600070205080204" pitchFamily="50" charset="-128"/>
            </a:endParaRPr>
          </a:p>
          <a:p>
            <a:pPr marL="266700" indent="-266700"/>
            <a:r>
              <a:rPr lang="en-US"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５　当日の欠席および「体調チェックシート」により受講ができなくなった場合は受講料の返金はいたしませんので、あらかじめご了承ください。</a:t>
            </a:r>
            <a:endParaRPr lang="ja-JP" altLang="ja-JP" sz="800" dirty="0">
              <a:solidFill>
                <a:prstClr val="black"/>
              </a:solidFill>
              <a:latin typeface="ＭＳ Ｐゴシック" panose="020B0600070205080204" pitchFamily="50" charset="-128"/>
            </a:endParaRPr>
          </a:p>
          <a:p>
            <a:pPr marL="266700" indent="-266700"/>
            <a:r>
              <a:rPr lang="ja-JP"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６</a:t>
            </a:r>
            <a:r>
              <a:rPr lang="ja-JP" altLang="ja-JP" sz="800" dirty="0">
                <a:solidFill>
                  <a:prstClr val="black"/>
                </a:solidFill>
                <a:latin typeface="ＭＳ Ｐゴシック" panose="020B0600070205080204" pitchFamily="50" charset="-128"/>
              </a:rPr>
              <a:t>　最少催行人数を設定している訓練コースにあっては、受講申込者数が最少催行人数に達しない場合、訓練が中止又は延期されますので、あらかじめご了承ください</a:t>
            </a:r>
            <a:r>
              <a:rPr lang="ja-JP" altLang="ja-JP" sz="800" dirty="0" smtClean="0">
                <a:solidFill>
                  <a:prstClr val="black"/>
                </a:solidFill>
                <a:latin typeface="ＭＳ Ｐゴシック" panose="020B0600070205080204" pitchFamily="50" charset="-128"/>
              </a:rPr>
              <a:t>。</a:t>
            </a:r>
            <a:endParaRPr lang="ja-JP" altLang="ja-JP" sz="800" dirty="0">
              <a:solidFill>
                <a:prstClr val="black"/>
              </a:solidFill>
              <a:latin typeface="ＭＳ Ｐゴシック" panose="020B0600070205080204" pitchFamily="50" charset="-128"/>
            </a:endParaRPr>
          </a:p>
          <a:p>
            <a:pPr marL="266700" indent="-266700"/>
            <a:r>
              <a:rPr lang="ja-JP"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７</a:t>
            </a:r>
            <a:r>
              <a:rPr lang="ja-JP" altLang="ja-JP" sz="800" dirty="0">
                <a:solidFill>
                  <a:prstClr val="black"/>
                </a:solidFill>
                <a:latin typeface="ＭＳ Ｐゴシック" panose="020B0600070205080204" pitchFamily="50" charset="-128"/>
              </a:rPr>
              <a:t>　訓練実施状況の確認等のため、訓練中に写真撮影を行う場合がありますので、あらかじめご了承ください。</a:t>
            </a:r>
          </a:p>
          <a:p>
            <a:pPr marL="266700" indent="-266700"/>
            <a:r>
              <a:rPr lang="ja-JP" altLang="ja-JP" sz="800" dirty="0" smtClean="0">
                <a:solidFill>
                  <a:prstClr val="black"/>
                </a:solidFill>
                <a:latin typeface="ＭＳ Ｐゴシック" panose="020B0600070205080204" pitchFamily="50" charset="-128"/>
              </a:rPr>
              <a:t>※</a:t>
            </a:r>
            <a:r>
              <a:rPr lang="ja-JP" altLang="en-US" sz="800" dirty="0" smtClean="0">
                <a:solidFill>
                  <a:prstClr val="black"/>
                </a:solidFill>
                <a:latin typeface="ＭＳ Ｐゴシック" panose="020B0600070205080204" pitchFamily="50" charset="-128"/>
              </a:rPr>
              <a:t>８</a:t>
            </a:r>
            <a:r>
              <a:rPr lang="ja-JP" altLang="ja-JP" sz="800" dirty="0" smtClean="0">
                <a:solidFill>
                  <a:prstClr val="black"/>
                </a:solidFill>
                <a:latin typeface="ＭＳ Ｐゴシック" panose="020B0600070205080204" pitchFamily="50" charset="-128"/>
              </a:rPr>
              <a:t>　受講者を変更又は追加したい場合は、当センターに連絡の上、指示に従って手続を行ってください。</a:t>
            </a:r>
            <a:endParaRPr lang="ja-JP" altLang="ja-JP" sz="800" dirty="0">
              <a:solidFill>
                <a:prstClr val="black"/>
              </a:solidFill>
              <a:latin typeface="ＭＳ Ｐゴシック" panose="020B0600070205080204" pitchFamily="50" charset="-128"/>
            </a:endParaRPr>
          </a:p>
        </p:txBody>
      </p:sp>
      <p:sp>
        <p:nvSpPr>
          <p:cNvPr id="15" name="テキスト ボックス 14">
            <a:extLst>
              <a:ext uri="{FF2B5EF4-FFF2-40B4-BE49-F238E27FC236}">
                <a16:creationId xmlns="" xmlns:a16="http://schemas.microsoft.com/office/drawing/2014/main" id="{BB2A9FD7-6221-4375-AAD5-21F6998CD327}"/>
              </a:ext>
            </a:extLst>
          </p:cNvPr>
          <p:cNvSpPr txBox="1"/>
          <p:nvPr/>
        </p:nvSpPr>
        <p:spPr>
          <a:xfrm>
            <a:off x="230106" y="6764848"/>
            <a:ext cx="7101367" cy="338554"/>
          </a:xfrm>
          <a:prstGeom prst="rect">
            <a:avLst/>
          </a:prstGeom>
          <a:noFill/>
        </p:spPr>
        <p:txBody>
          <a:bodyPr wrap="square" rtlCol="0">
            <a:spAutoFit/>
          </a:bodyPr>
          <a:lstStyle/>
          <a:p>
            <a:pPr marL="92075" indent="-92075"/>
            <a:r>
              <a:rPr lang="ja-JP" altLang="ja-JP" sz="800" dirty="0">
                <a:solidFill>
                  <a:prstClr val="black"/>
                </a:solidFill>
              </a:rPr>
              <a:t>※受講者の方の就業状況を選択してください。なお、非正規雇用とは、パート、アルバイト、契約社員などが該当しますが</a:t>
            </a:r>
            <a:r>
              <a:rPr lang="ja-JP" altLang="ja-JP" sz="800" dirty="0" smtClean="0">
                <a:solidFill>
                  <a:prstClr val="black"/>
                </a:solidFill>
              </a:rPr>
              <a:t>、</a:t>
            </a:r>
            <a:endParaRPr lang="en-US" altLang="ja-JP" sz="800" dirty="0" smtClean="0">
              <a:solidFill>
                <a:prstClr val="black"/>
              </a:solidFill>
            </a:endParaRPr>
          </a:p>
          <a:p>
            <a:pPr marL="92075" indent="-92075"/>
            <a:r>
              <a:rPr lang="ja-JP" altLang="ja-JP" sz="800" dirty="0" smtClean="0">
                <a:solidFill>
                  <a:prstClr val="black"/>
                </a:solidFill>
              </a:rPr>
              <a:t>様々な呼称があるため、貴社の判断で差し支えありません。</a:t>
            </a:r>
            <a:endParaRPr lang="ja-JP" altLang="ja-JP" sz="800" dirty="0">
              <a:solidFill>
                <a:prstClr val="black"/>
              </a:solidFill>
            </a:endParaRPr>
          </a:p>
        </p:txBody>
      </p:sp>
      <p:sp>
        <p:nvSpPr>
          <p:cNvPr id="16" name="テキスト ボックス 15">
            <a:extLst>
              <a:ext uri="{FF2B5EF4-FFF2-40B4-BE49-F238E27FC236}">
                <a16:creationId xmlns="" xmlns:a16="http://schemas.microsoft.com/office/drawing/2014/main" id="{BB2A9FD7-6221-4375-AAD5-21F6998CD327}"/>
              </a:ext>
            </a:extLst>
          </p:cNvPr>
          <p:cNvSpPr txBox="1"/>
          <p:nvPr/>
        </p:nvSpPr>
        <p:spPr>
          <a:xfrm>
            <a:off x="328243" y="2699791"/>
            <a:ext cx="4068000" cy="215444"/>
          </a:xfrm>
          <a:prstGeom prst="rect">
            <a:avLst/>
          </a:prstGeom>
          <a:noFill/>
        </p:spPr>
        <p:txBody>
          <a:bodyPr wrap="square" rtlCol="0">
            <a:spAutoFit/>
          </a:bodyPr>
          <a:lstStyle/>
          <a:p>
            <a:pPr marL="92075" indent="-92075"/>
            <a:r>
              <a:rPr lang="ja-JP" altLang="ja-JP" sz="800" dirty="0" smtClean="0">
                <a:solidFill>
                  <a:prstClr val="black"/>
                </a:solidFill>
              </a:rPr>
              <a:t>※</a:t>
            </a:r>
            <a:r>
              <a:rPr lang="ja-JP" altLang="en-US" sz="800" dirty="0" smtClean="0">
                <a:solidFill>
                  <a:prstClr val="black"/>
                </a:solidFill>
              </a:rPr>
              <a:t>どこでこのセミナーをお知りになりましたか（　　　　　　　　　　　　　　　　　　　　　　　　　から）</a:t>
            </a:r>
            <a:endParaRPr lang="ja-JP" altLang="ja-JP" sz="800" dirty="0">
              <a:solidFill>
                <a:prstClr val="black"/>
              </a:solidFill>
            </a:endParaRPr>
          </a:p>
        </p:txBody>
      </p:sp>
      <p:sp>
        <p:nvSpPr>
          <p:cNvPr id="18" name="正方形/長方形 17">
            <a:extLst>
              <a:ext uri="{FF2B5EF4-FFF2-40B4-BE49-F238E27FC236}">
                <a16:creationId xmlns="" xmlns:a16="http://schemas.microsoft.com/office/drawing/2014/main" id="{8D845053-8FA5-4DEA-A304-7A1639F36B86}"/>
              </a:ext>
            </a:extLst>
          </p:cNvPr>
          <p:cNvSpPr/>
          <p:nvPr/>
        </p:nvSpPr>
        <p:spPr>
          <a:xfrm>
            <a:off x="292847" y="781151"/>
            <a:ext cx="6805078" cy="334184"/>
          </a:xfrm>
          <a:prstGeom prst="rect">
            <a:avLst/>
          </a:pr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prstClr val="white"/>
                </a:solidFill>
              </a:rPr>
              <a:t>E-Mail</a:t>
            </a:r>
            <a:r>
              <a:rPr lang="ja-JP" altLang="en-US" dirty="0" smtClean="0">
                <a:solidFill>
                  <a:prstClr val="white"/>
                </a:solidFill>
              </a:rPr>
              <a:t>　　</a:t>
            </a:r>
            <a:r>
              <a:rPr lang="en-US" altLang="ja-JP" sz="2000" dirty="0" smtClean="0">
                <a:solidFill>
                  <a:prstClr val="white"/>
                </a:solidFill>
              </a:rPr>
              <a:t>niigata-seisan@jeed.go.jp</a:t>
            </a:r>
            <a:endParaRPr lang="ja-JP" altLang="en-US" sz="2000" dirty="0">
              <a:solidFill>
                <a:prstClr val="white"/>
              </a:solidFill>
            </a:endParaRPr>
          </a:p>
        </p:txBody>
      </p:sp>
      <p:sp>
        <p:nvSpPr>
          <p:cNvPr id="19" name="テキスト ボックス 18"/>
          <p:cNvSpPr txBox="1"/>
          <p:nvPr/>
        </p:nvSpPr>
        <p:spPr>
          <a:xfrm>
            <a:off x="245075" y="9543649"/>
            <a:ext cx="6934200" cy="461665"/>
          </a:xfrm>
          <a:prstGeom prst="rect">
            <a:avLst/>
          </a:prstGeom>
          <a:noFill/>
          <a:ln w="25400">
            <a:solidFill>
              <a:srgbClr val="C00000"/>
            </a:solidFill>
          </a:ln>
        </p:spPr>
        <p:txBody>
          <a:bodyPr wrap="square" rtlCol="0">
            <a:spAutoFit/>
          </a:bodyPr>
          <a:lstStyle/>
          <a:p>
            <a:r>
              <a:rPr kumimoji="1" lang="ja-JP" altLang="en-US"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新型コロナウィルス感染拡大防止対策</a:t>
            </a: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①セミナー受講者は全員マスク着用をお願いします。②会場入場時には、両手のアルコール消毒をお願いします。</a:t>
            </a:r>
            <a:endParaRPr lang="en-US" altLang="ja-JP"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③非接触型温度計にて体温を測り、体調チェックシートを提出願います。④キープディスタンスの為に、原則机１台に一人の受講と致します。</a:t>
            </a:r>
            <a:endParaRPr lang="en-US" altLang="ja-JP"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4211885" y="7285005"/>
            <a:ext cx="2786804" cy="21852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23" name="テキスト ボックス 22"/>
          <p:cNvSpPr txBox="1"/>
          <p:nvPr/>
        </p:nvSpPr>
        <p:spPr>
          <a:xfrm>
            <a:off x="356762" y="1399149"/>
            <a:ext cx="6641927" cy="646331"/>
          </a:xfrm>
          <a:prstGeom prst="rect">
            <a:avLst/>
          </a:prstGeom>
          <a:noFill/>
        </p:spPr>
        <p:txBody>
          <a:bodyPr wrap="square" rtlCol="0">
            <a:spAutoFit/>
          </a:bodyPr>
          <a:lstStyle/>
          <a:p>
            <a:r>
              <a:rPr lang="ja-JP" altLang="en-US" sz="1200" dirty="0">
                <a:solidFill>
                  <a:srgbClr val="1F497D">
                    <a:lumMod val="75000"/>
                  </a:srgbClr>
                </a:solidFill>
                <a:latin typeface="ＭＳ Ｐゴシック"/>
              </a:rPr>
              <a:t>受講を希望するコースに　☑　をつけてください</a:t>
            </a:r>
          </a:p>
          <a:p>
            <a:r>
              <a:rPr lang="ja-JP" altLang="en-US" sz="1200" dirty="0" smtClean="0">
                <a:solidFill>
                  <a:srgbClr val="1F497D">
                    <a:lumMod val="75000"/>
                  </a:srgbClr>
                </a:solidFill>
                <a:latin typeface="ＭＳ Ｐゴシック"/>
              </a:rPr>
              <a:t>□ </a:t>
            </a:r>
            <a:r>
              <a:rPr lang="ja-JP" altLang="en-US" sz="1200" dirty="0">
                <a:solidFill>
                  <a:srgbClr val="1F497D">
                    <a:lumMod val="75000"/>
                  </a:srgbClr>
                </a:solidFill>
                <a:latin typeface="ＭＳ Ｐゴシック"/>
              </a:rPr>
              <a:t>ものづくりの仕事のしくみと生産性向上（燕三条）</a:t>
            </a:r>
          </a:p>
          <a:p>
            <a:r>
              <a:rPr lang="ja-JP" altLang="en-US" sz="1200" dirty="0">
                <a:solidFill>
                  <a:srgbClr val="1F497D">
                    <a:lumMod val="75000"/>
                  </a:srgbClr>
                </a:solidFill>
                <a:latin typeface="ＭＳ Ｐゴシック"/>
              </a:rPr>
              <a:t>□ 生産現場の問題解決（燕三条</a:t>
            </a:r>
            <a:r>
              <a:rPr lang="ja-JP" altLang="en-US" sz="1200" dirty="0" smtClean="0">
                <a:solidFill>
                  <a:srgbClr val="1F497D">
                    <a:lumMod val="75000"/>
                  </a:srgbClr>
                </a:solidFill>
                <a:latin typeface="ＭＳ Ｐゴシック"/>
              </a:rPr>
              <a:t>）</a:t>
            </a:r>
            <a:endParaRPr lang="ja-JP" altLang="en-US" sz="1400" dirty="0">
              <a:solidFill>
                <a:srgbClr val="1F497D">
                  <a:lumMod val="75000"/>
                </a:srgbClr>
              </a:solidFill>
              <a:latin typeface="ＭＳ Ｐゴシック"/>
            </a:endParaRPr>
          </a:p>
        </p:txBody>
      </p:sp>
      <p:pic>
        <p:nvPicPr>
          <p:cNvPr id="2" name="図 1"/>
          <p:cNvPicPr>
            <a:picLocks noChangeAspect="1"/>
          </p:cNvPicPr>
          <p:nvPr/>
        </p:nvPicPr>
        <p:blipFill>
          <a:blip r:embed="rId2"/>
          <a:stretch>
            <a:fillRect/>
          </a:stretch>
        </p:blipFill>
        <p:spPr>
          <a:xfrm>
            <a:off x="4259649" y="7306098"/>
            <a:ext cx="2691276" cy="2118823"/>
          </a:xfrm>
          <a:prstGeom prst="rect">
            <a:avLst/>
          </a:prstGeom>
        </p:spPr>
      </p:pic>
    </p:spTree>
    <p:extLst>
      <p:ext uri="{BB962C8B-B14F-4D97-AF65-F5344CB8AC3E}">
        <p14:creationId xmlns:p14="http://schemas.microsoft.com/office/powerpoint/2010/main" val="3948304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3570</TotalTime>
  <Words>388</Words>
  <Application>Microsoft Office PowerPoint</Application>
  <PresentationFormat>ユーザー設定</PresentationFormat>
  <Paragraphs>104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HGP明朝E</vt:lpstr>
      <vt:lpstr>M+ 1p black</vt:lpstr>
      <vt:lpstr>Meiryo UI</vt:lpstr>
      <vt:lpstr>ＭＳ Ｐゴシック</vt:lpstr>
      <vt:lpstr>メイリオ</vt:lpstr>
      <vt:lpstr>Arial</vt:lpstr>
      <vt:lpstr>Calibri</vt:lpstr>
      <vt:lpstr>Impact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kawahara</dc:creator>
  <cp:lastModifiedBy>渡辺 伸</cp:lastModifiedBy>
  <cp:revision>222</cp:revision>
  <cp:lastPrinted>2021-06-03T03:15:27Z</cp:lastPrinted>
  <dcterms:created xsi:type="dcterms:W3CDTF">2012-06-27T00:56:08Z</dcterms:created>
  <dcterms:modified xsi:type="dcterms:W3CDTF">2021-06-07T02:50:38Z</dcterms:modified>
</cp:coreProperties>
</file>