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5" r:id="rId3"/>
  </p:sldIdLst>
  <p:sldSz cx="7559675" cy="10691813"/>
  <p:notesSz cx="6735763" cy="9866313"/>
  <p:defaultTextStyle>
    <a:defPPr>
      <a:defRPr lang="ja-JP"/>
    </a:defPPr>
    <a:lvl1pPr marL="0" algn="l" defTabSz="995507" rtl="0" eaLnBrk="1" latinLnBrk="0" hangingPunct="1">
      <a:defRPr kumimoji="1" sz="1960" kern="1200">
        <a:solidFill>
          <a:schemeClr val="tx1"/>
        </a:solidFill>
        <a:latin typeface="+mn-lt"/>
        <a:ea typeface="+mn-ea"/>
        <a:cs typeface="+mn-cs"/>
      </a:defRPr>
    </a:lvl1pPr>
    <a:lvl2pPr marL="497754" algn="l" defTabSz="995507" rtl="0" eaLnBrk="1" latinLnBrk="0" hangingPunct="1">
      <a:defRPr kumimoji="1" sz="1960" kern="1200">
        <a:solidFill>
          <a:schemeClr val="tx1"/>
        </a:solidFill>
        <a:latin typeface="+mn-lt"/>
        <a:ea typeface="+mn-ea"/>
        <a:cs typeface="+mn-cs"/>
      </a:defRPr>
    </a:lvl2pPr>
    <a:lvl3pPr marL="995507" algn="l" defTabSz="995507" rtl="0" eaLnBrk="1" latinLnBrk="0" hangingPunct="1">
      <a:defRPr kumimoji="1" sz="1960" kern="1200">
        <a:solidFill>
          <a:schemeClr val="tx1"/>
        </a:solidFill>
        <a:latin typeface="+mn-lt"/>
        <a:ea typeface="+mn-ea"/>
        <a:cs typeface="+mn-cs"/>
      </a:defRPr>
    </a:lvl3pPr>
    <a:lvl4pPr marL="1493261" algn="l" defTabSz="995507" rtl="0" eaLnBrk="1" latinLnBrk="0" hangingPunct="1">
      <a:defRPr kumimoji="1" sz="1960" kern="1200">
        <a:solidFill>
          <a:schemeClr val="tx1"/>
        </a:solidFill>
        <a:latin typeface="+mn-lt"/>
        <a:ea typeface="+mn-ea"/>
        <a:cs typeface="+mn-cs"/>
      </a:defRPr>
    </a:lvl4pPr>
    <a:lvl5pPr marL="1991015" algn="l" defTabSz="995507" rtl="0" eaLnBrk="1" latinLnBrk="0" hangingPunct="1">
      <a:defRPr kumimoji="1" sz="1960" kern="1200">
        <a:solidFill>
          <a:schemeClr val="tx1"/>
        </a:solidFill>
        <a:latin typeface="+mn-lt"/>
        <a:ea typeface="+mn-ea"/>
        <a:cs typeface="+mn-cs"/>
      </a:defRPr>
    </a:lvl5pPr>
    <a:lvl6pPr marL="2488768" algn="l" defTabSz="995507" rtl="0" eaLnBrk="1" latinLnBrk="0" hangingPunct="1">
      <a:defRPr kumimoji="1" sz="1960" kern="1200">
        <a:solidFill>
          <a:schemeClr val="tx1"/>
        </a:solidFill>
        <a:latin typeface="+mn-lt"/>
        <a:ea typeface="+mn-ea"/>
        <a:cs typeface="+mn-cs"/>
      </a:defRPr>
    </a:lvl6pPr>
    <a:lvl7pPr marL="2986522" algn="l" defTabSz="995507" rtl="0" eaLnBrk="1" latinLnBrk="0" hangingPunct="1">
      <a:defRPr kumimoji="1" sz="1960" kern="1200">
        <a:solidFill>
          <a:schemeClr val="tx1"/>
        </a:solidFill>
        <a:latin typeface="+mn-lt"/>
        <a:ea typeface="+mn-ea"/>
        <a:cs typeface="+mn-cs"/>
      </a:defRPr>
    </a:lvl7pPr>
    <a:lvl8pPr marL="3484275" algn="l" defTabSz="995507" rtl="0" eaLnBrk="1" latinLnBrk="0" hangingPunct="1">
      <a:defRPr kumimoji="1" sz="1960" kern="1200">
        <a:solidFill>
          <a:schemeClr val="tx1"/>
        </a:solidFill>
        <a:latin typeface="+mn-lt"/>
        <a:ea typeface="+mn-ea"/>
        <a:cs typeface="+mn-cs"/>
      </a:defRPr>
    </a:lvl8pPr>
    <a:lvl9pPr marL="3982029" algn="l" defTabSz="995507" rtl="0" eaLnBrk="1" latinLnBrk="0" hangingPunct="1">
      <a:defRPr kumimoji="1" sz="196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5" userDrawn="1">
          <p15:clr>
            <a:srgbClr val="A4A3A4"/>
          </p15:clr>
        </p15:guide>
        <p15:guide id="2" pos="113" userDrawn="1">
          <p15:clr>
            <a:srgbClr val="A4A3A4"/>
          </p15:clr>
        </p15:guide>
        <p15:guide id="3" pos="4649" userDrawn="1">
          <p15:clr>
            <a:srgbClr val="A4A3A4"/>
          </p15:clr>
        </p15:guide>
        <p15:guide id="4" orient="horz" pos="661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2910" y="114"/>
      </p:cViewPr>
      <p:guideLst>
        <p:guide orient="horz" pos="115"/>
        <p:guide pos="113"/>
        <p:guide pos="4649"/>
        <p:guide orient="horz" pos="661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6976" y="3321395"/>
            <a:ext cx="6425724" cy="229180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133951" y="6058694"/>
            <a:ext cx="5291773" cy="2732352"/>
          </a:xfrm>
        </p:spPr>
        <p:txBody>
          <a:bodyPr/>
          <a:lstStyle>
            <a:lvl1pPr marL="0" indent="0" algn="ctr">
              <a:buNone/>
              <a:defRPr>
                <a:solidFill>
                  <a:schemeClr val="tx1">
                    <a:tint val="75000"/>
                  </a:schemeClr>
                </a:solidFill>
              </a:defRPr>
            </a:lvl1pPr>
            <a:lvl2pPr marL="493456" indent="0" algn="ctr">
              <a:buNone/>
              <a:defRPr>
                <a:solidFill>
                  <a:schemeClr val="tx1">
                    <a:tint val="75000"/>
                  </a:schemeClr>
                </a:solidFill>
              </a:defRPr>
            </a:lvl2pPr>
            <a:lvl3pPr marL="986912" indent="0" algn="ctr">
              <a:buNone/>
              <a:defRPr>
                <a:solidFill>
                  <a:schemeClr val="tx1">
                    <a:tint val="75000"/>
                  </a:schemeClr>
                </a:solidFill>
              </a:defRPr>
            </a:lvl3pPr>
            <a:lvl4pPr marL="1480368" indent="0" algn="ctr">
              <a:buNone/>
              <a:defRPr>
                <a:solidFill>
                  <a:schemeClr val="tx1">
                    <a:tint val="75000"/>
                  </a:schemeClr>
                </a:solidFill>
              </a:defRPr>
            </a:lvl4pPr>
            <a:lvl5pPr marL="1973824" indent="0" algn="ctr">
              <a:buNone/>
              <a:defRPr>
                <a:solidFill>
                  <a:schemeClr val="tx1">
                    <a:tint val="75000"/>
                  </a:schemeClr>
                </a:solidFill>
              </a:defRPr>
            </a:lvl5pPr>
            <a:lvl6pPr marL="2467280" indent="0" algn="ctr">
              <a:buNone/>
              <a:defRPr>
                <a:solidFill>
                  <a:schemeClr val="tx1">
                    <a:tint val="75000"/>
                  </a:schemeClr>
                </a:solidFill>
              </a:defRPr>
            </a:lvl6pPr>
            <a:lvl7pPr marL="2960736" indent="0" algn="ctr">
              <a:buNone/>
              <a:defRPr>
                <a:solidFill>
                  <a:schemeClr val="tx1">
                    <a:tint val="75000"/>
                  </a:schemeClr>
                </a:solidFill>
              </a:defRPr>
            </a:lvl7pPr>
            <a:lvl8pPr marL="3454192" indent="0" algn="ctr">
              <a:buNone/>
              <a:defRPr>
                <a:solidFill>
                  <a:schemeClr val="tx1">
                    <a:tint val="75000"/>
                  </a:schemeClr>
                </a:solidFill>
              </a:defRPr>
            </a:lvl8pPr>
            <a:lvl9pPr marL="3947648"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D78A0759-691C-4E48-AE5F-02E23E78E61D}" type="datetimeFigureOut">
              <a:rPr kumimoji="1" lang="ja-JP" altLang="en-US" smtClean="0"/>
              <a:pPr/>
              <a:t>2021/11/4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5347E2-66EC-4DC9-A0A1-4AEC87AE1B13}" type="slidenum">
              <a:rPr kumimoji="1" lang="ja-JP" altLang="en-US" smtClean="0"/>
              <a:pPr/>
              <a:t>‹#›</a:t>
            </a:fld>
            <a:endParaRPr kumimoji="1" lang="ja-JP" altLang="en-US"/>
          </a:p>
        </p:txBody>
      </p:sp>
    </p:spTree>
    <p:extLst>
      <p:ext uri="{BB962C8B-B14F-4D97-AF65-F5344CB8AC3E}">
        <p14:creationId xmlns:p14="http://schemas.microsoft.com/office/powerpoint/2010/main" val="21583448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78A0759-691C-4E48-AE5F-02E23E78E61D}" type="datetimeFigureOut">
              <a:rPr kumimoji="1" lang="ja-JP" altLang="en-US" smtClean="0"/>
              <a:pPr/>
              <a:t>2021/11/4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5347E2-66EC-4DC9-A0A1-4AEC87AE1B13}" type="slidenum">
              <a:rPr kumimoji="1" lang="ja-JP" altLang="en-US" smtClean="0"/>
              <a:pPr/>
              <a:t>‹#›</a:t>
            </a:fld>
            <a:endParaRPr kumimoji="1" lang="ja-JP" altLang="en-US"/>
          </a:p>
        </p:txBody>
      </p:sp>
    </p:spTree>
    <p:extLst>
      <p:ext uri="{BB962C8B-B14F-4D97-AF65-F5344CB8AC3E}">
        <p14:creationId xmlns:p14="http://schemas.microsoft.com/office/powerpoint/2010/main" val="2539379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110573" y="571717"/>
            <a:ext cx="1275696" cy="12161937"/>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83490" y="571717"/>
            <a:ext cx="3701091" cy="12161937"/>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78A0759-691C-4E48-AE5F-02E23E78E61D}" type="datetimeFigureOut">
              <a:rPr kumimoji="1" lang="ja-JP" altLang="en-US" smtClean="0"/>
              <a:pPr/>
              <a:t>2021/11/4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5347E2-66EC-4DC9-A0A1-4AEC87AE1B13}" type="slidenum">
              <a:rPr kumimoji="1" lang="ja-JP" altLang="en-US" smtClean="0"/>
              <a:pPr/>
              <a:t>‹#›</a:t>
            </a:fld>
            <a:endParaRPr kumimoji="1" lang="ja-JP" altLang="en-US"/>
          </a:p>
        </p:txBody>
      </p:sp>
    </p:spTree>
    <p:extLst>
      <p:ext uri="{BB962C8B-B14F-4D97-AF65-F5344CB8AC3E}">
        <p14:creationId xmlns:p14="http://schemas.microsoft.com/office/powerpoint/2010/main" val="2835282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78A0759-691C-4E48-AE5F-02E23E78E61D}" type="datetimeFigureOut">
              <a:rPr kumimoji="1" lang="ja-JP" altLang="en-US" smtClean="0"/>
              <a:pPr/>
              <a:t>2021/11/4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5347E2-66EC-4DC9-A0A1-4AEC87AE1B13}" type="slidenum">
              <a:rPr kumimoji="1" lang="ja-JP" altLang="en-US" smtClean="0"/>
              <a:pPr/>
              <a:t>‹#›</a:t>
            </a:fld>
            <a:endParaRPr kumimoji="1" lang="ja-JP" altLang="en-US"/>
          </a:p>
        </p:txBody>
      </p:sp>
    </p:spTree>
    <p:extLst>
      <p:ext uri="{BB962C8B-B14F-4D97-AF65-F5344CB8AC3E}">
        <p14:creationId xmlns:p14="http://schemas.microsoft.com/office/powerpoint/2010/main" val="2566316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162" y="6870480"/>
            <a:ext cx="6425724" cy="2123513"/>
          </a:xfrm>
        </p:spPr>
        <p:txBody>
          <a:bodyPr anchor="t"/>
          <a:lstStyle>
            <a:lvl1pPr algn="l">
              <a:defRPr sz="4317"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97162" y="4531648"/>
            <a:ext cx="6425724" cy="2338832"/>
          </a:xfrm>
        </p:spPr>
        <p:txBody>
          <a:bodyPr anchor="b"/>
          <a:lstStyle>
            <a:lvl1pPr marL="0" indent="0">
              <a:buNone/>
              <a:defRPr sz="2159">
                <a:solidFill>
                  <a:schemeClr val="tx1">
                    <a:tint val="75000"/>
                  </a:schemeClr>
                </a:solidFill>
              </a:defRPr>
            </a:lvl1pPr>
            <a:lvl2pPr marL="493456" indent="0">
              <a:buNone/>
              <a:defRPr sz="1943">
                <a:solidFill>
                  <a:schemeClr val="tx1">
                    <a:tint val="75000"/>
                  </a:schemeClr>
                </a:solidFill>
              </a:defRPr>
            </a:lvl2pPr>
            <a:lvl3pPr marL="986912" indent="0">
              <a:buNone/>
              <a:defRPr sz="1727">
                <a:solidFill>
                  <a:schemeClr val="tx1">
                    <a:tint val="75000"/>
                  </a:schemeClr>
                </a:solidFill>
              </a:defRPr>
            </a:lvl3pPr>
            <a:lvl4pPr marL="1480368" indent="0">
              <a:buNone/>
              <a:defRPr sz="1511">
                <a:solidFill>
                  <a:schemeClr val="tx1">
                    <a:tint val="75000"/>
                  </a:schemeClr>
                </a:solidFill>
              </a:defRPr>
            </a:lvl4pPr>
            <a:lvl5pPr marL="1973824" indent="0">
              <a:buNone/>
              <a:defRPr sz="1511">
                <a:solidFill>
                  <a:schemeClr val="tx1">
                    <a:tint val="75000"/>
                  </a:schemeClr>
                </a:solidFill>
              </a:defRPr>
            </a:lvl5pPr>
            <a:lvl6pPr marL="2467280" indent="0">
              <a:buNone/>
              <a:defRPr sz="1511">
                <a:solidFill>
                  <a:schemeClr val="tx1">
                    <a:tint val="75000"/>
                  </a:schemeClr>
                </a:solidFill>
              </a:defRPr>
            </a:lvl6pPr>
            <a:lvl7pPr marL="2960736" indent="0">
              <a:buNone/>
              <a:defRPr sz="1511">
                <a:solidFill>
                  <a:schemeClr val="tx1">
                    <a:tint val="75000"/>
                  </a:schemeClr>
                </a:solidFill>
              </a:defRPr>
            </a:lvl7pPr>
            <a:lvl8pPr marL="3454192" indent="0">
              <a:buNone/>
              <a:defRPr sz="1511">
                <a:solidFill>
                  <a:schemeClr val="tx1">
                    <a:tint val="75000"/>
                  </a:schemeClr>
                </a:solidFill>
              </a:defRPr>
            </a:lvl8pPr>
            <a:lvl9pPr marL="3947648" indent="0">
              <a:buNone/>
              <a:defRPr sz="1511">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D78A0759-691C-4E48-AE5F-02E23E78E61D}" type="datetimeFigureOut">
              <a:rPr kumimoji="1" lang="ja-JP" altLang="en-US" smtClean="0"/>
              <a:pPr/>
              <a:t>2021/11/4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5347E2-66EC-4DC9-A0A1-4AEC87AE1B13}" type="slidenum">
              <a:rPr kumimoji="1" lang="ja-JP" altLang="en-US" smtClean="0"/>
              <a:pPr/>
              <a:t>‹#›</a:t>
            </a:fld>
            <a:endParaRPr kumimoji="1" lang="ja-JP" altLang="en-US"/>
          </a:p>
        </p:txBody>
      </p:sp>
    </p:spTree>
    <p:extLst>
      <p:ext uri="{BB962C8B-B14F-4D97-AF65-F5344CB8AC3E}">
        <p14:creationId xmlns:p14="http://schemas.microsoft.com/office/powerpoint/2010/main" val="162875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83489" y="3326343"/>
            <a:ext cx="2488393" cy="9407311"/>
          </a:xfrm>
        </p:spPr>
        <p:txBody>
          <a:bodyPr/>
          <a:lstStyle>
            <a:lvl1pPr>
              <a:defRPr sz="3022"/>
            </a:lvl1pPr>
            <a:lvl2pPr>
              <a:defRPr sz="2590"/>
            </a:lvl2pPr>
            <a:lvl3pPr>
              <a:defRPr sz="2159"/>
            </a:lvl3pPr>
            <a:lvl4pPr>
              <a:defRPr sz="1943"/>
            </a:lvl4pPr>
            <a:lvl5pPr>
              <a:defRPr sz="1943"/>
            </a:lvl5pPr>
            <a:lvl6pPr>
              <a:defRPr sz="1943"/>
            </a:lvl6pPr>
            <a:lvl7pPr>
              <a:defRPr sz="1943"/>
            </a:lvl7pPr>
            <a:lvl8pPr>
              <a:defRPr sz="1943"/>
            </a:lvl8pPr>
            <a:lvl9pPr>
              <a:defRPr sz="194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897877" y="3326343"/>
            <a:ext cx="2488393" cy="9407311"/>
          </a:xfrm>
        </p:spPr>
        <p:txBody>
          <a:bodyPr/>
          <a:lstStyle>
            <a:lvl1pPr>
              <a:defRPr sz="3022"/>
            </a:lvl1pPr>
            <a:lvl2pPr>
              <a:defRPr sz="2590"/>
            </a:lvl2pPr>
            <a:lvl3pPr>
              <a:defRPr sz="2159"/>
            </a:lvl3pPr>
            <a:lvl4pPr>
              <a:defRPr sz="1943"/>
            </a:lvl4pPr>
            <a:lvl5pPr>
              <a:defRPr sz="1943"/>
            </a:lvl5pPr>
            <a:lvl6pPr>
              <a:defRPr sz="1943"/>
            </a:lvl6pPr>
            <a:lvl7pPr>
              <a:defRPr sz="1943"/>
            </a:lvl7pPr>
            <a:lvl8pPr>
              <a:defRPr sz="1943"/>
            </a:lvl8pPr>
            <a:lvl9pPr>
              <a:defRPr sz="194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D78A0759-691C-4E48-AE5F-02E23E78E61D}" type="datetimeFigureOut">
              <a:rPr kumimoji="1" lang="ja-JP" altLang="en-US" smtClean="0"/>
              <a:pPr/>
              <a:t>2021/11/4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D5347E2-66EC-4DC9-A0A1-4AEC87AE1B13}" type="slidenum">
              <a:rPr kumimoji="1" lang="ja-JP" altLang="en-US" smtClean="0"/>
              <a:pPr/>
              <a:t>‹#›</a:t>
            </a:fld>
            <a:endParaRPr kumimoji="1" lang="ja-JP" altLang="en-US"/>
          </a:p>
        </p:txBody>
      </p:sp>
    </p:spTree>
    <p:extLst>
      <p:ext uri="{BB962C8B-B14F-4D97-AF65-F5344CB8AC3E}">
        <p14:creationId xmlns:p14="http://schemas.microsoft.com/office/powerpoint/2010/main" val="1820444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77984" y="428168"/>
            <a:ext cx="6803708" cy="1781969"/>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77984" y="2393284"/>
            <a:ext cx="3340169" cy="997407"/>
          </a:xfrm>
        </p:spPr>
        <p:txBody>
          <a:bodyPr anchor="b"/>
          <a:lstStyle>
            <a:lvl1pPr marL="0" indent="0">
              <a:buNone/>
              <a:defRPr sz="2590" b="1"/>
            </a:lvl1pPr>
            <a:lvl2pPr marL="493456" indent="0">
              <a:buNone/>
              <a:defRPr sz="2159" b="1"/>
            </a:lvl2pPr>
            <a:lvl3pPr marL="986912" indent="0">
              <a:buNone/>
              <a:defRPr sz="1943" b="1"/>
            </a:lvl3pPr>
            <a:lvl4pPr marL="1480368" indent="0">
              <a:buNone/>
              <a:defRPr sz="1727" b="1"/>
            </a:lvl4pPr>
            <a:lvl5pPr marL="1973824" indent="0">
              <a:buNone/>
              <a:defRPr sz="1727" b="1"/>
            </a:lvl5pPr>
            <a:lvl6pPr marL="2467280" indent="0">
              <a:buNone/>
              <a:defRPr sz="1727" b="1"/>
            </a:lvl6pPr>
            <a:lvl7pPr marL="2960736" indent="0">
              <a:buNone/>
              <a:defRPr sz="1727" b="1"/>
            </a:lvl7pPr>
            <a:lvl8pPr marL="3454192" indent="0">
              <a:buNone/>
              <a:defRPr sz="1727" b="1"/>
            </a:lvl8pPr>
            <a:lvl9pPr marL="3947648" indent="0">
              <a:buNone/>
              <a:defRPr sz="1727"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77984" y="3390691"/>
            <a:ext cx="3340169" cy="6160168"/>
          </a:xfrm>
        </p:spPr>
        <p:txBody>
          <a:bodyPr/>
          <a:lstStyle>
            <a:lvl1pPr>
              <a:defRPr sz="2590"/>
            </a:lvl1pPr>
            <a:lvl2pPr>
              <a:defRPr sz="2159"/>
            </a:lvl2pPr>
            <a:lvl3pPr>
              <a:defRPr sz="1943"/>
            </a:lvl3pPr>
            <a:lvl4pPr>
              <a:defRPr sz="1727"/>
            </a:lvl4pPr>
            <a:lvl5pPr>
              <a:defRPr sz="1727"/>
            </a:lvl5pPr>
            <a:lvl6pPr>
              <a:defRPr sz="1727"/>
            </a:lvl6pPr>
            <a:lvl7pPr>
              <a:defRPr sz="1727"/>
            </a:lvl7pPr>
            <a:lvl8pPr>
              <a:defRPr sz="1727"/>
            </a:lvl8pPr>
            <a:lvl9pPr>
              <a:defRPr sz="1727"/>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840212" y="2393284"/>
            <a:ext cx="3341481" cy="997407"/>
          </a:xfrm>
        </p:spPr>
        <p:txBody>
          <a:bodyPr anchor="b"/>
          <a:lstStyle>
            <a:lvl1pPr marL="0" indent="0">
              <a:buNone/>
              <a:defRPr sz="2590" b="1"/>
            </a:lvl1pPr>
            <a:lvl2pPr marL="493456" indent="0">
              <a:buNone/>
              <a:defRPr sz="2159" b="1"/>
            </a:lvl2pPr>
            <a:lvl3pPr marL="986912" indent="0">
              <a:buNone/>
              <a:defRPr sz="1943" b="1"/>
            </a:lvl3pPr>
            <a:lvl4pPr marL="1480368" indent="0">
              <a:buNone/>
              <a:defRPr sz="1727" b="1"/>
            </a:lvl4pPr>
            <a:lvl5pPr marL="1973824" indent="0">
              <a:buNone/>
              <a:defRPr sz="1727" b="1"/>
            </a:lvl5pPr>
            <a:lvl6pPr marL="2467280" indent="0">
              <a:buNone/>
              <a:defRPr sz="1727" b="1"/>
            </a:lvl6pPr>
            <a:lvl7pPr marL="2960736" indent="0">
              <a:buNone/>
              <a:defRPr sz="1727" b="1"/>
            </a:lvl7pPr>
            <a:lvl8pPr marL="3454192" indent="0">
              <a:buNone/>
              <a:defRPr sz="1727" b="1"/>
            </a:lvl8pPr>
            <a:lvl9pPr marL="3947648" indent="0">
              <a:buNone/>
              <a:defRPr sz="1727"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840212" y="3390691"/>
            <a:ext cx="3341481" cy="6160168"/>
          </a:xfrm>
        </p:spPr>
        <p:txBody>
          <a:bodyPr/>
          <a:lstStyle>
            <a:lvl1pPr>
              <a:defRPr sz="2590"/>
            </a:lvl1pPr>
            <a:lvl2pPr>
              <a:defRPr sz="2159"/>
            </a:lvl2pPr>
            <a:lvl3pPr>
              <a:defRPr sz="1943"/>
            </a:lvl3pPr>
            <a:lvl4pPr>
              <a:defRPr sz="1727"/>
            </a:lvl4pPr>
            <a:lvl5pPr>
              <a:defRPr sz="1727"/>
            </a:lvl5pPr>
            <a:lvl6pPr>
              <a:defRPr sz="1727"/>
            </a:lvl6pPr>
            <a:lvl7pPr>
              <a:defRPr sz="1727"/>
            </a:lvl7pPr>
            <a:lvl8pPr>
              <a:defRPr sz="1727"/>
            </a:lvl8pPr>
            <a:lvl9pPr>
              <a:defRPr sz="1727"/>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D78A0759-691C-4E48-AE5F-02E23E78E61D}" type="datetimeFigureOut">
              <a:rPr kumimoji="1" lang="ja-JP" altLang="en-US" smtClean="0"/>
              <a:pPr/>
              <a:t>2021/11/4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D5347E2-66EC-4DC9-A0A1-4AEC87AE1B13}" type="slidenum">
              <a:rPr kumimoji="1" lang="ja-JP" altLang="en-US" smtClean="0"/>
              <a:pPr/>
              <a:t>‹#›</a:t>
            </a:fld>
            <a:endParaRPr kumimoji="1" lang="ja-JP" altLang="en-US"/>
          </a:p>
        </p:txBody>
      </p:sp>
    </p:spTree>
    <p:extLst>
      <p:ext uri="{BB962C8B-B14F-4D97-AF65-F5344CB8AC3E}">
        <p14:creationId xmlns:p14="http://schemas.microsoft.com/office/powerpoint/2010/main" val="24160953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78A0759-691C-4E48-AE5F-02E23E78E61D}" type="datetimeFigureOut">
              <a:rPr kumimoji="1" lang="ja-JP" altLang="en-US" smtClean="0"/>
              <a:pPr/>
              <a:t>2021/11/4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D5347E2-66EC-4DC9-A0A1-4AEC87AE1B13}" type="slidenum">
              <a:rPr kumimoji="1" lang="ja-JP" altLang="en-US" smtClean="0"/>
              <a:pPr/>
              <a:t>‹#›</a:t>
            </a:fld>
            <a:endParaRPr kumimoji="1" lang="ja-JP" altLang="en-US"/>
          </a:p>
        </p:txBody>
      </p:sp>
    </p:spTree>
    <p:extLst>
      <p:ext uri="{BB962C8B-B14F-4D97-AF65-F5344CB8AC3E}">
        <p14:creationId xmlns:p14="http://schemas.microsoft.com/office/powerpoint/2010/main" val="20216513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78A0759-691C-4E48-AE5F-02E23E78E61D}" type="datetimeFigureOut">
              <a:rPr kumimoji="1" lang="ja-JP" altLang="en-US" smtClean="0"/>
              <a:pPr/>
              <a:t>2021/11/4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D5347E2-66EC-4DC9-A0A1-4AEC87AE1B13}" type="slidenum">
              <a:rPr kumimoji="1" lang="ja-JP" altLang="en-US" smtClean="0"/>
              <a:pPr/>
              <a:t>‹#›</a:t>
            </a:fld>
            <a:endParaRPr kumimoji="1" lang="ja-JP" altLang="en-US"/>
          </a:p>
        </p:txBody>
      </p:sp>
    </p:spTree>
    <p:extLst>
      <p:ext uri="{BB962C8B-B14F-4D97-AF65-F5344CB8AC3E}">
        <p14:creationId xmlns:p14="http://schemas.microsoft.com/office/powerpoint/2010/main" val="4051433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7986" y="425693"/>
            <a:ext cx="2487081" cy="1811669"/>
          </a:xfrm>
        </p:spPr>
        <p:txBody>
          <a:bodyPr anchor="b"/>
          <a:lstStyle>
            <a:lvl1pPr algn="l">
              <a:defRPr sz="2159"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955624" y="425693"/>
            <a:ext cx="4226069" cy="9125167"/>
          </a:xfrm>
        </p:spPr>
        <p:txBody>
          <a:bodyPr/>
          <a:lstStyle>
            <a:lvl1pPr>
              <a:defRPr sz="3454"/>
            </a:lvl1pPr>
            <a:lvl2pPr>
              <a:defRPr sz="3022"/>
            </a:lvl2pPr>
            <a:lvl3pPr>
              <a:defRPr sz="2590"/>
            </a:lvl3pPr>
            <a:lvl4pPr>
              <a:defRPr sz="2159"/>
            </a:lvl4pPr>
            <a:lvl5pPr>
              <a:defRPr sz="2159"/>
            </a:lvl5pPr>
            <a:lvl6pPr>
              <a:defRPr sz="2159"/>
            </a:lvl6pPr>
            <a:lvl7pPr>
              <a:defRPr sz="2159"/>
            </a:lvl7pPr>
            <a:lvl8pPr>
              <a:defRPr sz="2159"/>
            </a:lvl8pPr>
            <a:lvl9pPr>
              <a:defRPr sz="2159"/>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77986" y="2237362"/>
            <a:ext cx="2487081" cy="7313498"/>
          </a:xfrm>
        </p:spPr>
        <p:txBody>
          <a:bodyPr/>
          <a:lstStyle>
            <a:lvl1pPr marL="0" indent="0">
              <a:buNone/>
              <a:defRPr sz="1511"/>
            </a:lvl1pPr>
            <a:lvl2pPr marL="493456" indent="0">
              <a:buNone/>
              <a:defRPr sz="1295"/>
            </a:lvl2pPr>
            <a:lvl3pPr marL="986912" indent="0">
              <a:buNone/>
              <a:defRPr sz="1079"/>
            </a:lvl3pPr>
            <a:lvl4pPr marL="1480368" indent="0">
              <a:buNone/>
              <a:defRPr sz="971"/>
            </a:lvl4pPr>
            <a:lvl5pPr marL="1973824" indent="0">
              <a:buNone/>
              <a:defRPr sz="971"/>
            </a:lvl5pPr>
            <a:lvl6pPr marL="2467280" indent="0">
              <a:buNone/>
              <a:defRPr sz="971"/>
            </a:lvl6pPr>
            <a:lvl7pPr marL="2960736" indent="0">
              <a:buNone/>
              <a:defRPr sz="971"/>
            </a:lvl7pPr>
            <a:lvl8pPr marL="3454192" indent="0">
              <a:buNone/>
              <a:defRPr sz="971"/>
            </a:lvl8pPr>
            <a:lvl9pPr marL="3947648" indent="0">
              <a:buNone/>
              <a:defRPr sz="971"/>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78A0759-691C-4E48-AE5F-02E23E78E61D}" type="datetimeFigureOut">
              <a:rPr kumimoji="1" lang="ja-JP" altLang="en-US" smtClean="0"/>
              <a:pPr/>
              <a:t>2021/11/4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D5347E2-66EC-4DC9-A0A1-4AEC87AE1B13}" type="slidenum">
              <a:rPr kumimoji="1" lang="ja-JP" altLang="en-US" smtClean="0"/>
              <a:pPr/>
              <a:t>‹#›</a:t>
            </a:fld>
            <a:endParaRPr kumimoji="1" lang="ja-JP" altLang="en-US"/>
          </a:p>
        </p:txBody>
      </p:sp>
    </p:spTree>
    <p:extLst>
      <p:ext uri="{BB962C8B-B14F-4D97-AF65-F5344CB8AC3E}">
        <p14:creationId xmlns:p14="http://schemas.microsoft.com/office/powerpoint/2010/main" val="519547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1749" y="7484270"/>
            <a:ext cx="4535805" cy="883561"/>
          </a:xfrm>
        </p:spPr>
        <p:txBody>
          <a:bodyPr anchor="b"/>
          <a:lstStyle>
            <a:lvl1pPr algn="l">
              <a:defRPr sz="2159" b="1"/>
            </a:lvl1pPr>
          </a:lstStyle>
          <a:p>
            <a:r>
              <a:rPr kumimoji="1" lang="ja-JP" altLang="en-US"/>
              <a:t>マスター タイトルの書式設定</a:t>
            </a:r>
          </a:p>
        </p:txBody>
      </p:sp>
      <p:sp>
        <p:nvSpPr>
          <p:cNvPr id="3" name="図プレースホルダー 2"/>
          <p:cNvSpPr>
            <a:spLocks noGrp="1"/>
          </p:cNvSpPr>
          <p:nvPr>
            <p:ph type="pic" idx="1"/>
          </p:nvPr>
        </p:nvSpPr>
        <p:spPr>
          <a:xfrm>
            <a:off x="1481749" y="955333"/>
            <a:ext cx="4535805" cy="6415088"/>
          </a:xfrm>
        </p:spPr>
        <p:txBody>
          <a:bodyPr/>
          <a:lstStyle>
            <a:lvl1pPr marL="0" indent="0">
              <a:buNone/>
              <a:defRPr sz="3454"/>
            </a:lvl1pPr>
            <a:lvl2pPr marL="493456" indent="0">
              <a:buNone/>
              <a:defRPr sz="3022"/>
            </a:lvl2pPr>
            <a:lvl3pPr marL="986912" indent="0">
              <a:buNone/>
              <a:defRPr sz="2590"/>
            </a:lvl3pPr>
            <a:lvl4pPr marL="1480368" indent="0">
              <a:buNone/>
              <a:defRPr sz="2159"/>
            </a:lvl4pPr>
            <a:lvl5pPr marL="1973824" indent="0">
              <a:buNone/>
              <a:defRPr sz="2159"/>
            </a:lvl5pPr>
            <a:lvl6pPr marL="2467280" indent="0">
              <a:buNone/>
              <a:defRPr sz="2159"/>
            </a:lvl6pPr>
            <a:lvl7pPr marL="2960736" indent="0">
              <a:buNone/>
              <a:defRPr sz="2159"/>
            </a:lvl7pPr>
            <a:lvl8pPr marL="3454192" indent="0">
              <a:buNone/>
              <a:defRPr sz="2159"/>
            </a:lvl8pPr>
            <a:lvl9pPr marL="3947648" indent="0">
              <a:buNone/>
              <a:defRPr sz="2159"/>
            </a:lvl9pPr>
          </a:lstStyle>
          <a:p>
            <a:endParaRPr kumimoji="1" lang="ja-JP" altLang="en-US"/>
          </a:p>
        </p:txBody>
      </p:sp>
      <p:sp>
        <p:nvSpPr>
          <p:cNvPr id="4" name="テキスト プレースホルダー 3"/>
          <p:cNvSpPr>
            <a:spLocks noGrp="1"/>
          </p:cNvSpPr>
          <p:nvPr>
            <p:ph type="body" sz="half" idx="2"/>
          </p:nvPr>
        </p:nvSpPr>
        <p:spPr>
          <a:xfrm>
            <a:off x="1481749" y="8367831"/>
            <a:ext cx="4535805" cy="1254802"/>
          </a:xfrm>
        </p:spPr>
        <p:txBody>
          <a:bodyPr/>
          <a:lstStyle>
            <a:lvl1pPr marL="0" indent="0">
              <a:buNone/>
              <a:defRPr sz="1511"/>
            </a:lvl1pPr>
            <a:lvl2pPr marL="493456" indent="0">
              <a:buNone/>
              <a:defRPr sz="1295"/>
            </a:lvl2pPr>
            <a:lvl3pPr marL="986912" indent="0">
              <a:buNone/>
              <a:defRPr sz="1079"/>
            </a:lvl3pPr>
            <a:lvl4pPr marL="1480368" indent="0">
              <a:buNone/>
              <a:defRPr sz="971"/>
            </a:lvl4pPr>
            <a:lvl5pPr marL="1973824" indent="0">
              <a:buNone/>
              <a:defRPr sz="971"/>
            </a:lvl5pPr>
            <a:lvl6pPr marL="2467280" indent="0">
              <a:buNone/>
              <a:defRPr sz="971"/>
            </a:lvl6pPr>
            <a:lvl7pPr marL="2960736" indent="0">
              <a:buNone/>
              <a:defRPr sz="971"/>
            </a:lvl7pPr>
            <a:lvl8pPr marL="3454192" indent="0">
              <a:buNone/>
              <a:defRPr sz="971"/>
            </a:lvl8pPr>
            <a:lvl9pPr marL="3947648" indent="0">
              <a:buNone/>
              <a:defRPr sz="971"/>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78A0759-691C-4E48-AE5F-02E23E78E61D}" type="datetimeFigureOut">
              <a:rPr kumimoji="1" lang="ja-JP" altLang="en-US" smtClean="0"/>
              <a:pPr/>
              <a:t>2021/11/4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D5347E2-66EC-4DC9-A0A1-4AEC87AE1B13}" type="slidenum">
              <a:rPr kumimoji="1" lang="ja-JP" altLang="en-US" smtClean="0"/>
              <a:pPr/>
              <a:t>‹#›</a:t>
            </a:fld>
            <a:endParaRPr kumimoji="1" lang="ja-JP" altLang="en-US"/>
          </a:p>
        </p:txBody>
      </p:sp>
    </p:spTree>
    <p:extLst>
      <p:ext uri="{BB962C8B-B14F-4D97-AF65-F5344CB8AC3E}">
        <p14:creationId xmlns:p14="http://schemas.microsoft.com/office/powerpoint/2010/main" val="12844399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77984" y="428168"/>
            <a:ext cx="6803708" cy="1781969"/>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77984" y="2494759"/>
            <a:ext cx="6803708" cy="70561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77984" y="9909728"/>
            <a:ext cx="1763924" cy="569239"/>
          </a:xfrm>
          <a:prstGeom prst="rect">
            <a:avLst/>
          </a:prstGeom>
        </p:spPr>
        <p:txBody>
          <a:bodyPr vert="horz" lIns="91440" tIns="45720" rIns="91440" bIns="45720" rtlCol="0" anchor="ctr"/>
          <a:lstStyle>
            <a:lvl1pPr algn="l">
              <a:defRPr sz="1295">
                <a:solidFill>
                  <a:schemeClr val="tx1">
                    <a:tint val="75000"/>
                  </a:schemeClr>
                </a:solidFill>
              </a:defRPr>
            </a:lvl1pPr>
          </a:lstStyle>
          <a:p>
            <a:fld id="{D78A0759-691C-4E48-AE5F-02E23E78E61D}" type="datetimeFigureOut">
              <a:rPr kumimoji="1" lang="ja-JP" altLang="en-US" smtClean="0"/>
              <a:pPr/>
              <a:t>2021/11/4</a:t>
            </a:fld>
            <a:endParaRPr kumimoji="1" lang="ja-JP" altLang="en-US"/>
          </a:p>
        </p:txBody>
      </p:sp>
      <p:sp>
        <p:nvSpPr>
          <p:cNvPr id="5" name="フッター プレースホルダー 4"/>
          <p:cNvSpPr>
            <a:spLocks noGrp="1"/>
          </p:cNvSpPr>
          <p:nvPr>
            <p:ph type="ftr" sz="quarter" idx="3"/>
          </p:nvPr>
        </p:nvSpPr>
        <p:spPr>
          <a:xfrm>
            <a:off x="2582889" y="9909728"/>
            <a:ext cx="2393897" cy="569239"/>
          </a:xfrm>
          <a:prstGeom prst="rect">
            <a:avLst/>
          </a:prstGeom>
        </p:spPr>
        <p:txBody>
          <a:bodyPr vert="horz" lIns="91440" tIns="45720" rIns="91440" bIns="45720" rtlCol="0" anchor="ctr"/>
          <a:lstStyle>
            <a:lvl1pPr algn="ctr">
              <a:defRPr sz="1295">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417767" y="9909728"/>
            <a:ext cx="1763924" cy="569239"/>
          </a:xfrm>
          <a:prstGeom prst="rect">
            <a:avLst/>
          </a:prstGeom>
        </p:spPr>
        <p:txBody>
          <a:bodyPr vert="horz" lIns="91440" tIns="45720" rIns="91440" bIns="45720" rtlCol="0" anchor="ctr"/>
          <a:lstStyle>
            <a:lvl1pPr algn="r">
              <a:defRPr sz="1295">
                <a:solidFill>
                  <a:schemeClr val="tx1">
                    <a:tint val="75000"/>
                  </a:schemeClr>
                </a:solidFill>
              </a:defRPr>
            </a:lvl1pPr>
          </a:lstStyle>
          <a:p>
            <a:fld id="{7D5347E2-66EC-4DC9-A0A1-4AEC87AE1B13}" type="slidenum">
              <a:rPr kumimoji="1" lang="ja-JP" altLang="en-US" smtClean="0"/>
              <a:pPr/>
              <a:t>‹#›</a:t>
            </a:fld>
            <a:endParaRPr kumimoji="1" lang="ja-JP" altLang="en-US"/>
          </a:p>
        </p:txBody>
      </p:sp>
    </p:spTree>
    <p:extLst>
      <p:ext uri="{BB962C8B-B14F-4D97-AF65-F5344CB8AC3E}">
        <p14:creationId xmlns:p14="http://schemas.microsoft.com/office/powerpoint/2010/main" val="22607598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86912" rtl="0" eaLnBrk="1" latinLnBrk="0" hangingPunct="1">
        <a:spcBef>
          <a:spcPct val="0"/>
        </a:spcBef>
        <a:buNone/>
        <a:defRPr kumimoji="1" sz="4749" kern="1200">
          <a:solidFill>
            <a:schemeClr val="tx1"/>
          </a:solidFill>
          <a:latin typeface="+mj-lt"/>
          <a:ea typeface="+mj-ea"/>
          <a:cs typeface="+mj-cs"/>
        </a:defRPr>
      </a:lvl1pPr>
    </p:titleStyle>
    <p:bodyStyle>
      <a:lvl1pPr marL="370092" indent="-370092" algn="l" defTabSz="986912" rtl="0" eaLnBrk="1" latinLnBrk="0" hangingPunct="1">
        <a:spcBef>
          <a:spcPct val="20000"/>
        </a:spcBef>
        <a:buFont typeface="Arial" pitchFamily="34" charset="0"/>
        <a:buChar char="•"/>
        <a:defRPr kumimoji="1" sz="3454" kern="1200">
          <a:solidFill>
            <a:schemeClr val="tx1"/>
          </a:solidFill>
          <a:latin typeface="+mn-lt"/>
          <a:ea typeface="+mn-ea"/>
          <a:cs typeface="+mn-cs"/>
        </a:defRPr>
      </a:lvl1pPr>
      <a:lvl2pPr marL="801866" indent="-308410" algn="l" defTabSz="986912" rtl="0" eaLnBrk="1" latinLnBrk="0" hangingPunct="1">
        <a:spcBef>
          <a:spcPct val="20000"/>
        </a:spcBef>
        <a:buFont typeface="Arial" pitchFamily="34" charset="0"/>
        <a:buChar char="–"/>
        <a:defRPr kumimoji="1" sz="3022" kern="1200">
          <a:solidFill>
            <a:schemeClr val="tx1"/>
          </a:solidFill>
          <a:latin typeface="+mn-lt"/>
          <a:ea typeface="+mn-ea"/>
          <a:cs typeface="+mn-cs"/>
        </a:defRPr>
      </a:lvl2pPr>
      <a:lvl3pPr marL="1233640" indent="-246728" algn="l" defTabSz="986912" rtl="0" eaLnBrk="1" latinLnBrk="0" hangingPunct="1">
        <a:spcBef>
          <a:spcPct val="20000"/>
        </a:spcBef>
        <a:buFont typeface="Arial" pitchFamily="34" charset="0"/>
        <a:buChar char="•"/>
        <a:defRPr kumimoji="1" sz="2590" kern="1200">
          <a:solidFill>
            <a:schemeClr val="tx1"/>
          </a:solidFill>
          <a:latin typeface="+mn-lt"/>
          <a:ea typeface="+mn-ea"/>
          <a:cs typeface="+mn-cs"/>
        </a:defRPr>
      </a:lvl3pPr>
      <a:lvl4pPr marL="1727096" indent="-246728" algn="l" defTabSz="986912" rtl="0" eaLnBrk="1" latinLnBrk="0" hangingPunct="1">
        <a:spcBef>
          <a:spcPct val="20000"/>
        </a:spcBef>
        <a:buFont typeface="Arial" pitchFamily="34" charset="0"/>
        <a:buChar char="–"/>
        <a:defRPr kumimoji="1" sz="2159" kern="1200">
          <a:solidFill>
            <a:schemeClr val="tx1"/>
          </a:solidFill>
          <a:latin typeface="+mn-lt"/>
          <a:ea typeface="+mn-ea"/>
          <a:cs typeface="+mn-cs"/>
        </a:defRPr>
      </a:lvl4pPr>
      <a:lvl5pPr marL="2220552" indent="-246728" algn="l" defTabSz="986912" rtl="0" eaLnBrk="1" latinLnBrk="0" hangingPunct="1">
        <a:spcBef>
          <a:spcPct val="20000"/>
        </a:spcBef>
        <a:buFont typeface="Arial" pitchFamily="34" charset="0"/>
        <a:buChar char="»"/>
        <a:defRPr kumimoji="1" sz="2159" kern="1200">
          <a:solidFill>
            <a:schemeClr val="tx1"/>
          </a:solidFill>
          <a:latin typeface="+mn-lt"/>
          <a:ea typeface="+mn-ea"/>
          <a:cs typeface="+mn-cs"/>
        </a:defRPr>
      </a:lvl5pPr>
      <a:lvl6pPr marL="2714008" indent="-246728" algn="l" defTabSz="986912" rtl="0" eaLnBrk="1" latinLnBrk="0" hangingPunct="1">
        <a:spcBef>
          <a:spcPct val="20000"/>
        </a:spcBef>
        <a:buFont typeface="Arial" pitchFamily="34" charset="0"/>
        <a:buChar char="•"/>
        <a:defRPr kumimoji="1" sz="2159" kern="1200">
          <a:solidFill>
            <a:schemeClr val="tx1"/>
          </a:solidFill>
          <a:latin typeface="+mn-lt"/>
          <a:ea typeface="+mn-ea"/>
          <a:cs typeface="+mn-cs"/>
        </a:defRPr>
      </a:lvl6pPr>
      <a:lvl7pPr marL="3207464" indent="-246728" algn="l" defTabSz="986912" rtl="0" eaLnBrk="1" latinLnBrk="0" hangingPunct="1">
        <a:spcBef>
          <a:spcPct val="20000"/>
        </a:spcBef>
        <a:buFont typeface="Arial" pitchFamily="34" charset="0"/>
        <a:buChar char="•"/>
        <a:defRPr kumimoji="1" sz="2159" kern="1200">
          <a:solidFill>
            <a:schemeClr val="tx1"/>
          </a:solidFill>
          <a:latin typeface="+mn-lt"/>
          <a:ea typeface="+mn-ea"/>
          <a:cs typeface="+mn-cs"/>
        </a:defRPr>
      </a:lvl7pPr>
      <a:lvl8pPr marL="3700920" indent="-246728" algn="l" defTabSz="986912" rtl="0" eaLnBrk="1" latinLnBrk="0" hangingPunct="1">
        <a:spcBef>
          <a:spcPct val="20000"/>
        </a:spcBef>
        <a:buFont typeface="Arial" pitchFamily="34" charset="0"/>
        <a:buChar char="•"/>
        <a:defRPr kumimoji="1" sz="2159" kern="1200">
          <a:solidFill>
            <a:schemeClr val="tx1"/>
          </a:solidFill>
          <a:latin typeface="+mn-lt"/>
          <a:ea typeface="+mn-ea"/>
          <a:cs typeface="+mn-cs"/>
        </a:defRPr>
      </a:lvl8pPr>
      <a:lvl9pPr marL="4194376" indent="-246728" algn="l" defTabSz="986912" rtl="0" eaLnBrk="1" latinLnBrk="0" hangingPunct="1">
        <a:spcBef>
          <a:spcPct val="20000"/>
        </a:spcBef>
        <a:buFont typeface="Arial" pitchFamily="34" charset="0"/>
        <a:buChar char="•"/>
        <a:defRPr kumimoji="1" sz="2159" kern="1200">
          <a:solidFill>
            <a:schemeClr val="tx1"/>
          </a:solidFill>
          <a:latin typeface="+mn-lt"/>
          <a:ea typeface="+mn-ea"/>
          <a:cs typeface="+mn-cs"/>
        </a:defRPr>
      </a:lvl9pPr>
    </p:bodyStyle>
    <p:otherStyle>
      <a:defPPr>
        <a:defRPr lang="ja-JP"/>
      </a:defPPr>
      <a:lvl1pPr marL="0" algn="l" defTabSz="986912" rtl="0" eaLnBrk="1" latinLnBrk="0" hangingPunct="1">
        <a:defRPr kumimoji="1" sz="1943" kern="1200">
          <a:solidFill>
            <a:schemeClr val="tx1"/>
          </a:solidFill>
          <a:latin typeface="+mn-lt"/>
          <a:ea typeface="+mn-ea"/>
          <a:cs typeface="+mn-cs"/>
        </a:defRPr>
      </a:lvl1pPr>
      <a:lvl2pPr marL="493456" algn="l" defTabSz="986912" rtl="0" eaLnBrk="1" latinLnBrk="0" hangingPunct="1">
        <a:defRPr kumimoji="1" sz="1943" kern="1200">
          <a:solidFill>
            <a:schemeClr val="tx1"/>
          </a:solidFill>
          <a:latin typeface="+mn-lt"/>
          <a:ea typeface="+mn-ea"/>
          <a:cs typeface="+mn-cs"/>
        </a:defRPr>
      </a:lvl2pPr>
      <a:lvl3pPr marL="986912" algn="l" defTabSz="986912" rtl="0" eaLnBrk="1" latinLnBrk="0" hangingPunct="1">
        <a:defRPr kumimoji="1" sz="1943" kern="1200">
          <a:solidFill>
            <a:schemeClr val="tx1"/>
          </a:solidFill>
          <a:latin typeface="+mn-lt"/>
          <a:ea typeface="+mn-ea"/>
          <a:cs typeface="+mn-cs"/>
        </a:defRPr>
      </a:lvl3pPr>
      <a:lvl4pPr marL="1480368" algn="l" defTabSz="986912" rtl="0" eaLnBrk="1" latinLnBrk="0" hangingPunct="1">
        <a:defRPr kumimoji="1" sz="1943" kern="1200">
          <a:solidFill>
            <a:schemeClr val="tx1"/>
          </a:solidFill>
          <a:latin typeface="+mn-lt"/>
          <a:ea typeface="+mn-ea"/>
          <a:cs typeface="+mn-cs"/>
        </a:defRPr>
      </a:lvl4pPr>
      <a:lvl5pPr marL="1973824" algn="l" defTabSz="986912" rtl="0" eaLnBrk="1" latinLnBrk="0" hangingPunct="1">
        <a:defRPr kumimoji="1" sz="1943" kern="1200">
          <a:solidFill>
            <a:schemeClr val="tx1"/>
          </a:solidFill>
          <a:latin typeface="+mn-lt"/>
          <a:ea typeface="+mn-ea"/>
          <a:cs typeface="+mn-cs"/>
        </a:defRPr>
      </a:lvl5pPr>
      <a:lvl6pPr marL="2467280" algn="l" defTabSz="986912" rtl="0" eaLnBrk="1" latinLnBrk="0" hangingPunct="1">
        <a:defRPr kumimoji="1" sz="1943" kern="1200">
          <a:solidFill>
            <a:schemeClr val="tx1"/>
          </a:solidFill>
          <a:latin typeface="+mn-lt"/>
          <a:ea typeface="+mn-ea"/>
          <a:cs typeface="+mn-cs"/>
        </a:defRPr>
      </a:lvl6pPr>
      <a:lvl7pPr marL="2960736" algn="l" defTabSz="986912" rtl="0" eaLnBrk="1" latinLnBrk="0" hangingPunct="1">
        <a:defRPr kumimoji="1" sz="1943" kern="1200">
          <a:solidFill>
            <a:schemeClr val="tx1"/>
          </a:solidFill>
          <a:latin typeface="+mn-lt"/>
          <a:ea typeface="+mn-ea"/>
          <a:cs typeface="+mn-cs"/>
        </a:defRPr>
      </a:lvl7pPr>
      <a:lvl8pPr marL="3454192" algn="l" defTabSz="986912" rtl="0" eaLnBrk="1" latinLnBrk="0" hangingPunct="1">
        <a:defRPr kumimoji="1" sz="1943" kern="1200">
          <a:solidFill>
            <a:schemeClr val="tx1"/>
          </a:solidFill>
          <a:latin typeface="+mn-lt"/>
          <a:ea typeface="+mn-ea"/>
          <a:cs typeface="+mn-cs"/>
        </a:defRPr>
      </a:lvl8pPr>
      <a:lvl9pPr marL="3947648" algn="l" defTabSz="986912" rtl="0" eaLnBrk="1" latinLnBrk="0" hangingPunct="1">
        <a:defRPr kumimoji="1" sz="194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正方形/長方形 28">
            <a:extLst>
              <a:ext uri="{FF2B5EF4-FFF2-40B4-BE49-F238E27FC236}">
                <a16:creationId xmlns:a16="http://schemas.microsoft.com/office/drawing/2014/main" id="{161233AA-299A-4B6C-B9B8-3119022854E3}"/>
              </a:ext>
            </a:extLst>
          </p:cNvPr>
          <p:cNvSpPr/>
          <p:nvPr/>
        </p:nvSpPr>
        <p:spPr>
          <a:xfrm>
            <a:off x="239841" y="9757215"/>
            <a:ext cx="6177270" cy="864096"/>
          </a:xfrm>
          <a:prstGeom prst="rect">
            <a:avLst/>
          </a:prstGeom>
          <a:solidFill>
            <a:srgbClr val="990000"/>
          </a:solidFill>
          <a:ln>
            <a:noFill/>
          </a:ln>
        </p:spPr>
        <p:style>
          <a:lnRef idx="1">
            <a:schemeClr val="dk1"/>
          </a:lnRef>
          <a:fillRef idx="2">
            <a:schemeClr val="dk1"/>
          </a:fillRef>
          <a:effectRef idx="1">
            <a:schemeClr val="dk1"/>
          </a:effectRef>
          <a:fontRef idx="minor">
            <a:schemeClr val="dk1"/>
          </a:fontRef>
        </p:style>
        <p:txBody>
          <a:bodyPr rtlCol="0" anchor="ctr"/>
          <a:lstStyle/>
          <a:p>
            <a:r>
              <a:rPr lang="ja-JP" altLang="en-US" sz="1400" dirty="0">
                <a:solidFill>
                  <a:schemeClr val="bg1"/>
                </a:solidFill>
                <a:latin typeface="Meiryo UI" panose="020B0604030504040204" pitchFamily="50" charset="-128"/>
                <a:ea typeface="Meiryo UI" panose="020B0604030504040204" pitchFamily="50" charset="-128"/>
              </a:rPr>
              <a:t>主催：独立行政法人 高齢・障害・求職者雇用支援</a:t>
            </a:r>
            <a:r>
              <a:rPr lang="ja-JP" altLang="en-US" sz="1400" dirty="0" smtClean="0">
                <a:solidFill>
                  <a:schemeClr val="bg1"/>
                </a:solidFill>
                <a:latin typeface="Meiryo UI" panose="020B0604030504040204" pitchFamily="50" charset="-128"/>
                <a:ea typeface="Meiryo UI" panose="020B0604030504040204" pitchFamily="50" charset="-128"/>
              </a:rPr>
              <a:t>機構</a:t>
            </a:r>
            <a:r>
              <a:rPr lang="ja-JP" altLang="en-US" sz="1400" dirty="0">
                <a:solidFill>
                  <a:schemeClr val="bg1"/>
                </a:solidFill>
                <a:latin typeface="Meiryo UI" panose="020B0604030504040204" pitchFamily="50" charset="-128"/>
                <a:ea typeface="Meiryo UI" panose="020B0604030504040204" pitchFamily="50" charset="-128"/>
              </a:rPr>
              <a:t>新潟</a:t>
            </a:r>
            <a:r>
              <a:rPr lang="ja-JP" altLang="en-US" sz="1400" dirty="0" smtClean="0">
                <a:solidFill>
                  <a:schemeClr val="bg1"/>
                </a:solidFill>
                <a:latin typeface="Meiryo UI" panose="020B0604030504040204" pitchFamily="50" charset="-128"/>
                <a:ea typeface="Meiryo UI" panose="020B0604030504040204" pitchFamily="50" charset="-128"/>
              </a:rPr>
              <a:t>支部</a:t>
            </a:r>
            <a:endParaRPr lang="en-US" altLang="ja-JP" sz="1400" dirty="0">
              <a:solidFill>
                <a:schemeClr val="bg1"/>
              </a:solidFill>
              <a:latin typeface="Meiryo UI" panose="020B0604030504040204" pitchFamily="50" charset="-128"/>
              <a:ea typeface="Meiryo UI" panose="020B0604030504040204" pitchFamily="50" charset="-128"/>
            </a:endParaRPr>
          </a:p>
          <a:p>
            <a:r>
              <a:rPr lang="ja-JP" altLang="en-US" sz="1400" dirty="0">
                <a:solidFill>
                  <a:schemeClr val="bg1"/>
                </a:solidFill>
                <a:latin typeface="Meiryo UI" panose="020B0604030504040204" pitchFamily="50" charset="-128"/>
                <a:ea typeface="Meiryo UI" panose="020B0604030504040204" pitchFamily="50" charset="-128"/>
              </a:rPr>
              <a:t>　　　</a:t>
            </a:r>
            <a:r>
              <a:rPr lang="ja-JP" altLang="en-US" sz="1400" dirty="0" smtClean="0">
                <a:solidFill>
                  <a:schemeClr val="bg1"/>
                </a:solidFill>
                <a:latin typeface="Meiryo UI" panose="020B0604030504040204" pitchFamily="50" charset="-128"/>
                <a:ea typeface="Meiryo UI" panose="020B0604030504040204" pitchFamily="50" charset="-128"/>
              </a:rPr>
              <a:t>ポリテクセンター新潟</a:t>
            </a:r>
            <a:r>
              <a:rPr lang="ja-JP" altLang="en-US" sz="1400" dirty="0">
                <a:solidFill>
                  <a:schemeClr val="bg1"/>
                </a:solidFill>
                <a:latin typeface="Meiryo UI" panose="020B0604030504040204" pitchFamily="50" charset="-128"/>
                <a:ea typeface="Meiryo UI" panose="020B0604030504040204" pitchFamily="50" charset="-128"/>
              </a:rPr>
              <a:t>　生産性向上人材育成支援センター</a:t>
            </a:r>
            <a:endParaRPr lang="en-US" altLang="ja-JP" sz="1400" dirty="0">
              <a:solidFill>
                <a:schemeClr val="bg1"/>
              </a:solidFill>
              <a:latin typeface="Meiryo UI" panose="020B0604030504040204" pitchFamily="50" charset="-128"/>
              <a:ea typeface="Meiryo UI" panose="020B0604030504040204" pitchFamily="50" charset="-128"/>
            </a:endParaRPr>
          </a:p>
          <a:p>
            <a:r>
              <a:rPr kumimoji="1" lang="ja-JP" altLang="en-US" sz="1400" dirty="0" smtClean="0">
                <a:solidFill>
                  <a:schemeClr val="bg1"/>
                </a:solidFill>
                <a:latin typeface="Meiryo UI" panose="020B0604030504040204" pitchFamily="50" charset="-128"/>
                <a:ea typeface="Meiryo UI" panose="020B0604030504040204" pitchFamily="50" charset="-128"/>
              </a:rPr>
              <a:t>　　　お問い合せ</a:t>
            </a:r>
            <a:r>
              <a:rPr kumimoji="1" lang="ja-JP" altLang="en-US" sz="1400" dirty="0">
                <a:solidFill>
                  <a:schemeClr val="bg1"/>
                </a:solidFill>
                <a:latin typeface="Meiryo UI" panose="020B0604030504040204" pitchFamily="50" charset="-128"/>
                <a:ea typeface="Meiryo UI" panose="020B0604030504040204" pitchFamily="50" charset="-128"/>
              </a:rPr>
              <a:t>／</a:t>
            </a:r>
            <a:r>
              <a:rPr kumimoji="1" lang="en-US" altLang="ja-JP" sz="1400" dirty="0" smtClean="0">
                <a:solidFill>
                  <a:schemeClr val="bg1"/>
                </a:solidFill>
                <a:latin typeface="Meiryo UI" panose="020B0604030504040204" pitchFamily="50" charset="-128"/>
                <a:ea typeface="Meiryo UI" panose="020B0604030504040204" pitchFamily="50" charset="-128"/>
              </a:rPr>
              <a:t>TEL</a:t>
            </a:r>
            <a:r>
              <a:rPr kumimoji="1" lang="ja-JP" altLang="en-US" sz="1400" dirty="0" smtClean="0">
                <a:solidFill>
                  <a:schemeClr val="bg1"/>
                </a:solidFill>
                <a:latin typeface="Meiryo UI" panose="020B0604030504040204" pitchFamily="50" charset="-128"/>
                <a:ea typeface="Meiryo UI" panose="020B0604030504040204" pitchFamily="50" charset="-128"/>
              </a:rPr>
              <a:t>：</a:t>
            </a:r>
            <a:r>
              <a:rPr kumimoji="1" lang="en-US" altLang="ja-JP" sz="1400" dirty="0" smtClean="0">
                <a:solidFill>
                  <a:schemeClr val="bg1"/>
                </a:solidFill>
                <a:latin typeface="Meiryo UI" panose="020B0604030504040204" pitchFamily="50" charset="-128"/>
                <a:ea typeface="Meiryo UI" panose="020B0604030504040204" pitchFamily="50" charset="-128"/>
              </a:rPr>
              <a:t>0258-33-2455</a:t>
            </a:r>
            <a:r>
              <a:rPr kumimoji="1" lang="ja-JP" altLang="en-US" sz="1400" dirty="0" smtClean="0">
                <a:solidFill>
                  <a:schemeClr val="bg1"/>
                </a:solidFill>
                <a:latin typeface="Meiryo UI" panose="020B0604030504040204" pitchFamily="50" charset="-128"/>
                <a:ea typeface="Meiryo UI" panose="020B0604030504040204" pitchFamily="50" charset="-128"/>
              </a:rPr>
              <a:t>　</a:t>
            </a:r>
            <a:r>
              <a:rPr lang="en-US" altLang="ja-JP" sz="1400" dirty="0" smtClean="0">
                <a:solidFill>
                  <a:schemeClr val="bg1"/>
                </a:solidFill>
                <a:latin typeface="Meiryo UI" panose="020B0604030504040204" pitchFamily="50" charset="-128"/>
                <a:ea typeface="Meiryo UI" panose="020B0604030504040204" pitchFamily="50" charset="-128"/>
              </a:rPr>
              <a:t>E-mail</a:t>
            </a:r>
            <a:r>
              <a:rPr lang="ja-JP" altLang="en-US" sz="1400" dirty="0" smtClean="0">
                <a:solidFill>
                  <a:schemeClr val="bg1"/>
                </a:solidFill>
                <a:latin typeface="Meiryo UI" panose="020B0604030504040204" pitchFamily="50" charset="-128"/>
                <a:ea typeface="Meiryo UI" panose="020B0604030504040204" pitchFamily="50" charset="-128"/>
              </a:rPr>
              <a:t>：</a:t>
            </a:r>
            <a:r>
              <a:rPr lang="en-US" altLang="ja-JP" sz="1200" dirty="0" smtClean="0">
                <a:solidFill>
                  <a:schemeClr val="bg1"/>
                </a:solidFill>
                <a:latin typeface="Meiryo UI" panose="020B0604030504040204" pitchFamily="50" charset="-128"/>
                <a:ea typeface="Meiryo UI" panose="020B0604030504040204" pitchFamily="50" charset="-128"/>
              </a:rPr>
              <a:t>niigata-seisan@jeed.go.jp</a:t>
            </a:r>
            <a:endParaRPr kumimoji="1" lang="en-US" altLang="ja-JP" sz="1200" dirty="0">
              <a:solidFill>
                <a:schemeClr val="bg1"/>
              </a:solidFill>
              <a:latin typeface="Meiryo UI" panose="020B0604030504040204" pitchFamily="50" charset="-128"/>
              <a:ea typeface="Meiryo UI" panose="020B0604030504040204" pitchFamily="50" charset="-128"/>
            </a:endParaRPr>
          </a:p>
        </p:txBody>
      </p:sp>
      <p:sp>
        <p:nvSpPr>
          <p:cNvPr id="34" name="テキスト ボックス 33">
            <a:extLst>
              <a:ext uri="{FF2B5EF4-FFF2-40B4-BE49-F238E27FC236}">
                <a16:creationId xmlns:a16="http://schemas.microsoft.com/office/drawing/2014/main" id="{D2476123-4DD9-4E23-9804-319E53D5AC22}"/>
              </a:ext>
            </a:extLst>
          </p:cNvPr>
          <p:cNvSpPr txBox="1"/>
          <p:nvPr/>
        </p:nvSpPr>
        <p:spPr>
          <a:xfrm>
            <a:off x="179438" y="2105546"/>
            <a:ext cx="7200850" cy="769441"/>
          </a:xfrm>
          <a:prstGeom prst="rect">
            <a:avLst/>
          </a:prstGeom>
          <a:solidFill>
            <a:schemeClr val="bg1"/>
          </a:solidFill>
        </p:spPr>
        <p:txBody>
          <a:bodyPr wrap="square" rtlCol="0">
            <a:spAutoFit/>
          </a:bodyPr>
          <a:lstStyle/>
          <a:p>
            <a:r>
              <a:rPr lang="ja-JP" altLang="en-US" sz="4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eiryo UI" panose="020B0604030504040204" pitchFamily="50" charset="-128"/>
                <a:ea typeface="Meiryo UI" panose="020B0604030504040204" pitchFamily="50" charset="-128"/>
              </a:rPr>
              <a:t>☞組織力</a:t>
            </a:r>
            <a:r>
              <a:rPr lang="ja-JP" altLang="en-US"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eiryo UI" panose="020B0604030504040204" pitchFamily="50" charset="-128"/>
                <a:ea typeface="Meiryo UI" panose="020B0604030504040204" pitchFamily="50" charset="-128"/>
              </a:rPr>
              <a:t>強化</a:t>
            </a:r>
            <a:r>
              <a:rPr lang="ja-JP" altLang="en-US" sz="4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eiryo UI" panose="020B0604030504040204" pitchFamily="50" charset="-128"/>
                <a:ea typeface="Meiryo UI" panose="020B0604030504040204" pitchFamily="50" charset="-128"/>
              </a:rPr>
              <a:t>のための管理</a:t>
            </a:r>
            <a:endParaRPr lang="en-US" altLang="ja-JP" sz="3200" b="1" dirty="0">
              <a:latin typeface="Meiryo UI" panose="020B0604030504040204" pitchFamily="50" charset="-128"/>
              <a:ea typeface="Meiryo UI" panose="020B0604030504040204" pitchFamily="50" charset="-128"/>
              <a:cs typeface="M+ 1p black" panose="020B0902020203020207" pitchFamily="50" charset="-128"/>
            </a:endParaRPr>
          </a:p>
        </p:txBody>
      </p:sp>
      <p:sp>
        <p:nvSpPr>
          <p:cNvPr id="37" name="正方形/長方形 36">
            <a:extLst>
              <a:ext uri="{FF2B5EF4-FFF2-40B4-BE49-F238E27FC236}">
                <a16:creationId xmlns:a16="http://schemas.microsoft.com/office/drawing/2014/main" id="{FFF63D0E-E47D-42A6-9850-56A73B3D106A}"/>
              </a:ext>
            </a:extLst>
          </p:cNvPr>
          <p:cNvSpPr/>
          <p:nvPr/>
        </p:nvSpPr>
        <p:spPr>
          <a:xfrm>
            <a:off x="179336" y="2825626"/>
            <a:ext cx="7177743" cy="338554"/>
          </a:xfrm>
          <a:prstGeom prst="rect">
            <a:avLst/>
          </a:prstGeom>
          <a:solidFill>
            <a:srgbClr val="C00000"/>
          </a:solidFill>
        </p:spPr>
        <p:txBody>
          <a:bodyPr wrap="square">
            <a:spAutoFit/>
          </a:bodyPr>
          <a:lstStyle/>
          <a:p>
            <a:r>
              <a:rPr lang="ja-JP" altLang="en-US" sz="1600" dirty="0" smtClean="0">
                <a:solidFill>
                  <a:schemeClr val="bg1"/>
                </a:solidFill>
                <a:latin typeface="Meiryo UI" panose="020B0604030504040204" pitchFamily="50" charset="-128"/>
                <a:ea typeface="Meiryo UI" panose="020B0604030504040204" pitchFamily="50" charset="-128"/>
                <a:cs typeface="M+ 1p black" panose="020B0902020203020207" pitchFamily="50" charset="-128"/>
              </a:rPr>
              <a:t>講師：　　山倉　正稔　　　　　　　　　　　　　　　　　グローカルマーケティング株式会社　</a:t>
            </a:r>
            <a:endParaRPr lang="ja-JP" altLang="en-US" dirty="0">
              <a:solidFill>
                <a:schemeClr val="bg1"/>
              </a:solidFill>
              <a:latin typeface="+mn-ea"/>
            </a:endParaRPr>
          </a:p>
        </p:txBody>
      </p:sp>
      <p:sp>
        <p:nvSpPr>
          <p:cNvPr id="20" name="正方形/長方形 19">
            <a:extLst>
              <a:ext uri="{FF2B5EF4-FFF2-40B4-BE49-F238E27FC236}">
                <a16:creationId xmlns:a16="http://schemas.microsoft.com/office/drawing/2014/main" id="{3274E0BB-F701-494D-AB1E-FC7819D80993}"/>
              </a:ext>
            </a:extLst>
          </p:cNvPr>
          <p:cNvSpPr/>
          <p:nvPr/>
        </p:nvSpPr>
        <p:spPr>
          <a:xfrm>
            <a:off x="239841" y="4648473"/>
            <a:ext cx="7095999" cy="938719"/>
          </a:xfrm>
          <a:prstGeom prst="rect">
            <a:avLst/>
          </a:prstGeom>
          <a:ln w="38100">
            <a:solidFill>
              <a:srgbClr val="FF0000"/>
            </a:solidFill>
          </a:ln>
        </p:spPr>
        <p:txBody>
          <a:bodyPr wrap="square">
            <a:spAutoFit/>
          </a:bodyPr>
          <a:lstStyle/>
          <a:p>
            <a:r>
              <a:rPr lang="ja-JP" altLang="en-US" sz="1100" dirty="0" smtClean="0">
                <a:latin typeface="Meiryo UI" panose="020B0604030504040204" pitchFamily="50" charset="-128"/>
                <a:ea typeface="Meiryo UI" panose="020B0604030504040204" pitchFamily="50" charset="-128"/>
              </a:rPr>
              <a:t>＜カリキュラム＞　</a:t>
            </a:r>
            <a:endParaRPr lang="en-US" altLang="ja-JP" sz="1100" dirty="0" smtClean="0">
              <a:latin typeface="Meiryo UI" panose="020B0604030504040204" pitchFamily="50" charset="-128"/>
              <a:ea typeface="Meiryo UI" panose="020B0604030504040204" pitchFamily="50" charset="-128"/>
            </a:endParaRPr>
          </a:p>
          <a:p>
            <a:r>
              <a:rPr lang="en-US" altLang="ja-JP" sz="1100" dirty="0" smtClean="0">
                <a:latin typeface="Meiryo UI" panose="020B0604030504040204" pitchFamily="50" charset="-128"/>
                <a:ea typeface="Meiryo UI" panose="020B0604030504040204" pitchFamily="50" charset="-128"/>
              </a:rPr>
              <a:t>1.</a:t>
            </a:r>
            <a:r>
              <a:rPr lang="ja-JP" altLang="en-US" sz="1100" dirty="0" smtClean="0">
                <a:latin typeface="Meiryo UI" panose="020B0604030504040204" pitchFamily="50" charset="-128"/>
                <a:ea typeface="Meiryo UI" panose="020B0604030504040204" pitchFamily="50" charset="-128"/>
              </a:rPr>
              <a:t>目標達成における管理者の役割　</a:t>
            </a:r>
            <a:endParaRPr lang="en-US" altLang="ja-JP" sz="1100" dirty="0" smtClean="0">
              <a:latin typeface="Meiryo UI" panose="020B0604030504040204" pitchFamily="50" charset="-128"/>
              <a:ea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rPr>
              <a:t>　　・管理者に必要とされる要素と背景　　・リーダーシップとファシリテーション　　・求められるコミュニケーションの在り方</a:t>
            </a:r>
            <a:endParaRPr lang="en-US" altLang="ja-JP" sz="1100" dirty="0">
              <a:latin typeface="Meiryo UI" panose="020B0604030504040204" pitchFamily="50" charset="-128"/>
              <a:ea typeface="Meiryo UI" panose="020B0604030504040204" pitchFamily="50" charset="-128"/>
            </a:endParaRPr>
          </a:p>
          <a:p>
            <a:r>
              <a:rPr lang="en-US" altLang="ja-JP" sz="1100" dirty="0" smtClean="0">
                <a:latin typeface="Meiryo UI" panose="020B0604030504040204" pitchFamily="50" charset="-128"/>
                <a:ea typeface="Meiryo UI" panose="020B0604030504040204" pitchFamily="50" charset="-128"/>
              </a:rPr>
              <a:t>2.</a:t>
            </a:r>
            <a:r>
              <a:rPr lang="ja-JP" altLang="en-US" sz="1100" dirty="0" smtClean="0">
                <a:latin typeface="Meiryo UI" panose="020B0604030504040204" pitchFamily="50" charset="-128"/>
                <a:ea typeface="Meiryo UI" panose="020B0604030504040204" pitchFamily="50" charset="-128"/>
              </a:rPr>
              <a:t>組織力の強化</a:t>
            </a:r>
            <a:endParaRPr lang="en-US" altLang="ja-JP" sz="1100" dirty="0" smtClean="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・コミュニケーションの発展と強化　　・人事評価の基本と原則</a:t>
            </a:r>
            <a:endParaRPr lang="en-US" altLang="ja-JP" sz="1100" dirty="0" smtClean="0">
              <a:latin typeface="Meiryo UI" panose="020B0604030504040204" pitchFamily="50" charset="-128"/>
              <a:ea typeface="Meiryo UI" panose="020B0604030504040204" pitchFamily="50" charset="-128"/>
            </a:endParaRPr>
          </a:p>
        </p:txBody>
      </p:sp>
      <p:sp>
        <p:nvSpPr>
          <p:cNvPr id="21" name="正方形/長方形 20">
            <a:extLst>
              <a:ext uri="{FF2B5EF4-FFF2-40B4-BE49-F238E27FC236}">
                <a16:creationId xmlns:a16="http://schemas.microsoft.com/office/drawing/2014/main" id="{3274E0BB-F701-494D-AB1E-FC7819D80993}"/>
              </a:ext>
            </a:extLst>
          </p:cNvPr>
          <p:cNvSpPr/>
          <p:nvPr/>
        </p:nvSpPr>
        <p:spPr>
          <a:xfrm>
            <a:off x="431737" y="3332098"/>
            <a:ext cx="2797421" cy="584775"/>
          </a:xfrm>
          <a:prstGeom prst="rect">
            <a:avLst/>
          </a:prstGeom>
          <a:noFill/>
        </p:spPr>
        <p:txBody>
          <a:bodyPr wrap="square">
            <a:spAutoFit/>
          </a:bodyPr>
          <a:lstStyle/>
          <a:p>
            <a:r>
              <a:rPr lang="en-US" altLang="ja-JP" sz="3200" dirty="0" smtClean="0">
                <a:latin typeface="Impact" panose="020B0806030902050204" pitchFamily="34" charset="0"/>
                <a:ea typeface="Meiryo UI" panose="020B0604030504040204" pitchFamily="50" charset="-128"/>
                <a:cs typeface="M+ 1p black" panose="020B0902020203020207" pitchFamily="50" charset="-128"/>
              </a:rPr>
              <a:t>2022/2/9</a:t>
            </a:r>
            <a:r>
              <a:rPr lang="ja-JP" altLang="en-US" sz="2400" dirty="0" smtClean="0">
                <a:latin typeface="Impact" panose="020B0806030902050204" pitchFamily="34" charset="0"/>
                <a:ea typeface="Meiryo UI" panose="020B0604030504040204" pitchFamily="50" charset="-128"/>
                <a:cs typeface="M+ 1p black" panose="020B0902020203020207" pitchFamily="50" charset="-128"/>
              </a:rPr>
              <a:t>（</a:t>
            </a:r>
            <a:r>
              <a:rPr lang="ja-JP" altLang="en-US" sz="2400" dirty="0">
                <a:latin typeface="Impact" panose="020B0806030902050204" pitchFamily="34" charset="0"/>
                <a:ea typeface="Meiryo UI" panose="020B0604030504040204" pitchFamily="50" charset="-128"/>
                <a:cs typeface="M+ 1p black" panose="020B0902020203020207" pitchFamily="50" charset="-128"/>
              </a:rPr>
              <a:t>水</a:t>
            </a:r>
            <a:r>
              <a:rPr lang="ja-JP" altLang="en-US" sz="2400" dirty="0" smtClean="0">
                <a:latin typeface="Impact" panose="020B0806030902050204" pitchFamily="34" charset="0"/>
                <a:ea typeface="Meiryo UI" panose="020B0604030504040204" pitchFamily="50" charset="-128"/>
                <a:cs typeface="M+ 1p black" panose="020B0902020203020207" pitchFamily="50" charset="-128"/>
              </a:rPr>
              <a:t>）</a:t>
            </a:r>
            <a:r>
              <a:rPr lang="ja-JP" altLang="en-US" sz="1400" dirty="0" smtClean="0">
                <a:latin typeface="Impact" panose="020B0806030902050204" pitchFamily="34" charset="0"/>
                <a:ea typeface="Meiryo UI" panose="020B0604030504040204" pitchFamily="50" charset="-128"/>
                <a:cs typeface="M+ 1p black" panose="020B0902020203020207" pitchFamily="50" charset="-128"/>
              </a:rPr>
              <a:t>　</a:t>
            </a:r>
            <a:endParaRPr lang="en-US" altLang="ja-JP" sz="2000" dirty="0">
              <a:latin typeface="Impact" panose="020B0806030902050204" pitchFamily="34" charset="0"/>
              <a:ea typeface="Meiryo UI" panose="020B0604030504040204" pitchFamily="50" charset="-128"/>
              <a:cs typeface="M+ 1p black" panose="020B0902020203020207"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560072242"/>
              </p:ext>
            </p:extLst>
          </p:nvPr>
        </p:nvGraphicFramePr>
        <p:xfrm>
          <a:off x="3407917" y="3229151"/>
          <a:ext cx="3927923" cy="1382448"/>
        </p:xfrm>
        <a:graphic>
          <a:graphicData uri="http://schemas.openxmlformats.org/drawingml/2006/table">
            <a:tbl>
              <a:tblPr firstRow="1" bandRow="1">
                <a:tableStyleId>{073A0DAA-6AF3-43AB-8588-CEC1D06C72B9}</a:tableStyleId>
              </a:tblPr>
              <a:tblGrid>
                <a:gridCol w="897646">
                  <a:extLst>
                    <a:ext uri="{9D8B030D-6E8A-4147-A177-3AD203B41FA5}">
                      <a16:colId xmlns:a16="http://schemas.microsoft.com/office/drawing/2014/main" val="20000"/>
                    </a:ext>
                  </a:extLst>
                </a:gridCol>
                <a:gridCol w="3030277">
                  <a:extLst>
                    <a:ext uri="{9D8B030D-6E8A-4147-A177-3AD203B41FA5}">
                      <a16:colId xmlns:a16="http://schemas.microsoft.com/office/drawing/2014/main" val="20001"/>
                    </a:ext>
                  </a:extLst>
                </a:gridCol>
              </a:tblGrid>
              <a:tr h="317176">
                <a:tc>
                  <a:txBody>
                    <a:bodyPr/>
                    <a:lstStyle/>
                    <a:p>
                      <a:pPr algn="ctr"/>
                      <a:r>
                        <a:rPr kumimoji="1" lang="ja-JP" altLang="en-US" sz="1200" dirty="0" smtClean="0">
                          <a:latin typeface="Meiryo UI" panose="020B0604030504040204" pitchFamily="50" charset="-128"/>
                          <a:ea typeface="Meiryo UI" panose="020B0604030504040204" pitchFamily="50" charset="-128"/>
                        </a:rPr>
                        <a:t>時間</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b="1" dirty="0" smtClean="0">
                          <a:solidFill>
                            <a:schemeClr val="tx1"/>
                          </a:solidFill>
                          <a:latin typeface="Meiryo UI" panose="020B0604030504040204" pitchFamily="50" charset="-128"/>
                          <a:ea typeface="Meiryo UI" panose="020B0604030504040204" pitchFamily="50" charset="-128"/>
                        </a:rPr>
                        <a:t>１０：００　～　１７：００</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a:solidFill>
                      <a:schemeClr val="bg1"/>
                    </a:solidFill>
                  </a:tcPr>
                </a:tc>
                <a:extLst>
                  <a:ext uri="{0D108BD9-81ED-4DB2-BD59-A6C34878D82A}">
                    <a16:rowId xmlns:a16="http://schemas.microsoft.com/office/drawing/2014/main" val="10000"/>
                  </a:ext>
                </a:extLst>
              </a:tr>
              <a:tr h="288032">
                <a:tc>
                  <a:txBody>
                    <a:bodyPr/>
                    <a:lstStyle/>
                    <a:p>
                      <a:pPr algn="ctr"/>
                      <a:r>
                        <a:rPr kumimoji="1" lang="ja-JP" altLang="en-US" sz="1200" b="1" dirty="0" smtClean="0">
                          <a:solidFill>
                            <a:schemeClr val="bg1"/>
                          </a:solidFill>
                          <a:latin typeface="Meiryo UI" panose="020B0604030504040204" pitchFamily="50" charset="-128"/>
                          <a:ea typeface="Meiryo UI" panose="020B0604030504040204" pitchFamily="50" charset="-128"/>
                        </a:rPr>
                        <a:t>場所</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solidFill>
                      <a:schemeClr val="tx1"/>
                    </a:solidFill>
                  </a:tcPr>
                </a:tc>
                <a:tc>
                  <a:txBody>
                    <a:bodyPr/>
                    <a:lstStyle/>
                    <a:p>
                      <a:r>
                        <a:rPr kumimoji="1" lang="ja-JP" altLang="en-US" sz="1050" b="1" dirty="0" smtClean="0">
                          <a:solidFill>
                            <a:srgbClr val="FF0000"/>
                          </a:solidFill>
                          <a:latin typeface="Meiryo UI" panose="020B0604030504040204" pitchFamily="50" charset="-128"/>
                          <a:ea typeface="Meiryo UI" panose="020B0604030504040204" pitchFamily="50" charset="-128"/>
                        </a:rPr>
                        <a:t>燕三条地場産業振興センター　メッセピア</a:t>
                      </a:r>
                      <a:r>
                        <a:rPr kumimoji="1" lang="en-US" altLang="ja-JP" sz="1050" b="1" dirty="0" smtClean="0">
                          <a:solidFill>
                            <a:srgbClr val="FF0000"/>
                          </a:solidFill>
                          <a:latin typeface="Meiryo UI" panose="020B0604030504040204" pitchFamily="50" charset="-128"/>
                          <a:ea typeface="Meiryo UI" panose="020B0604030504040204" pitchFamily="50" charset="-128"/>
                        </a:rPr>
                        <a:t>5F</a:t>
                      </a:r>
                      <a:r>
                        <a:rPr kumimoji="1" lang="ja-JP" altLang="en-US" sz="1050" b="1" dirty="0" smtClean="0">
                          <a:solidFill>
                            <a:srgbClr val="FF0000"/>
                          </a:solidFill>
                          <a:latin typeface="Meiryo UI" panose="020B0604030504040204" pitchFamily="50" charset="-128"/>
                          <a:ea typeface="Meiryo UI" panose="020B0604030504040204" pitchFamily="50" charset="-128"/>
                        </a:rPr>
                        <a:t>研修室</a:t>
                      </a:r>
                    </a:p>
                    <a:p>
                      <a:r>
                        <a:rPr kumimoji="1" lang="ja-JP" altLang="en-US" sz="1050" b="1" dirty="0" smtClean="0">
                          <a:solidFill>
                            <a:srgbClr val="FF0000"/>
                          </a:solidFill>
                          <a:latin typeface="Meiryo UI" panose="020B0604030504040204" pitchFamily="50" charset="-128"/>
                          <a:ea typeface="Meiryo UI" panose="020B0604030504040204" pitchFamily="50" charset="-128"/>
                        </a:rPr>
                        <a:t>（三条市須頃１丁目１７番地）</a:t>
                      </a:r>
                      <a:endParaRPr kumimoji="1" lang="ja-JP" altLang="en-US" sz="1050" b="1" dirty="0">
                        <a:solidFill>
                          <a:srgbClr val="FF0000"/>
                        </a:solidFill>
                        <a:latin typeface="Meiryo UI" panose="020B0604030504040204" pitchFamily="50" charset="-128"/>
                        <a:ea typeface="Meiryo UI" panose="020B0604030504040204" pitchFamily="50" charset="-128"/>
                      </a:endParaRPr>
                    </a:p>
                  </a:txBody>
                  <a:tcPr>
                    <a:solidFill>
                      <a:schemeClr val="bg1"/>
                    </a:solidFill>
                  </a:tcPr>
                </a:tc>
                <a:extLst>
                  <a:ext uri="{0D108BD9-81ED-4DB2-BD59-A6C34878D82A}">
                    <a16:rowId xmlns:a16="http://schemas.microsoft.com/office/drawing/2014/main" val="10001"/>
                  </a:ext>
                </a:extLst>
              </a:tr>
              <a:tr h="288032">
                <a:tc>
                  <a:txBody>
                    <a:bodyPr/>
                    <a:lstStyle/>
                    <a:p>
                      <a:pPr algn="ctr"/>
                      <a:r>
                        <a:rPr kumimoji="1" lang="ja-JP" altLang="en-US" sz="1200" b="1" dirty="0" smtClean="0">
                          <a:solidFill>
                            <a:schemeClr val="bg1"/>
                          </a:solidFill>
                          <a:latin typeface="Meiryo UI" panose="020B0604030504040204" pitchFamily="50" charset="-128"/>
                          <a:ea typeface="Meiryo UI" panose="020B0604030504040204" pitchFamily="50" charset="-128"/>
                        </a:rPr>
                        <a:t>定員</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solidFill>
                      <a:schemeClr val="tx1"/>
                    </a:solidFill>
                  </a:tcPr>
                </a:tc>
                <a:tc>
                  <a:txBody>
                    <a:bodyPr/>
                    <a:lstStyle/>
                    <a:p>
                      <a:r>
                        <a:rPr kumimoji="1" lang="ja-JP" altLang="en-US" sz="1200" dirty="0" smtClean="0">
                          <a:latin typeface="Meiryo UI" panose="020B0604030504040204" pitchFamily="50" charset="-128"/>
                          <a:ea typeface="Meiryo UI" panose="020B0604030504040204" pitchFamily="50" charset="-128"/>
                        </a:rPr>
                        <a:t>２０名</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最小催行人数６名</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〆切</a:t>
                      </a:r>
                      <a:r>
                        <a:rPr kumimoji="1" lang="en-US" altLang="ja-JP" sz="1200" dirty="0" smtClean="0">
                          <a:latin typeface="Meiryo UI" panose="020B0604030504040204" pitchFamily="50" charset="-128"/>
                          <a:ea typeface="Meiryo UI" panose="020B0604030504040204" pitchFamily="50" charset="-128"/>
                        </a:rPr>
                        <a:t>1/19(</a:t>
                      </a:r>
                      <a:r>
                        <a:rPr kumimoji="1" lang="ja-JP" altLang="en-US" sz="1200" dirty="0" smtClean="0">
                          <a:latin typeface="Meiryo UI" panose="020B0604030504040204" pitchFamily="50" charset="-128"/>
                          <a:ea typeface="Meiryo UI" panose="020B0604030504040204" pitchFamily="50" charset="-128"/>
                        </a:rPr>
                        <a:t>水</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solidFill>
                      <a:schemeClr val="bg1"/>
                    </a:solidFill>
                  </a:tcPr>
                </a:tc>
                <a:extLst>
                  <a:ext uri="{0D108BD9-81ED-4DB2-BD59-A6C34878D82A}">
                    <a16:rowId xmlns:a16="http://schemas.microsoft.com/office/drawing/2014/main" val="10002"/>
                  </a:ext>
                </a:extLst>
              </a:tr>
              <a:tr h="288032">
                <a:tc>
                  <a:txBody>
                    <a:bodyPr/>
                    <a:lstStyle/>
                    <a:p>
                      <a:pPr algn="ctr"/>
                      <a:r>
                        <a:rPr kumimoji="1" lang="ja-JP" altLang="en-US" sz="1200" b="1" dirty="0" smtClean="0">
                          <a:solidFill>
                            <a:schemeClr val="bg1"/>
                          </a:solidFill>
                          <a:latin typeface="Meiryo UI" panose="020B0604030504040204" pitchFamily="50" charset="-128"/>
                          <a:ea typeface="Meiryo UI" panose="020B0604030504040204" pitchFamily="50" charset="-128"/>
                        </a:rPr>
                        <a:t>対象</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solidFill>
                      <a:schemeClr val="tx1"/>
                    </a:solidFill>
                  </a:tcPr>
                </a:tc>
                <a:tc>
                  <a:txBody>
                    <a:bodyPr/>
                    <a:lstStyle/>
                    <a:p>
                      <a:pPr marL="0" marR="0" lvl="0" indent="0" algn="l" defTabSz="986912"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企業にお勤めの</a:t>
                      </a:r>
                      <a:r>
                        <a:rPr kumimoji="1" lang="ja-JP" altLang="en-US" sz="1800" dirty="0" smtClean="0">
                          <a:solidFill>
                            <a:srgbClr val="FF0000"/>
                          </a:solidFill>
                          <a:latin typeface="Meiryo UI" panose="020B0604030504040204" pitchFamily="50" charset="-128"/>
                          <a:ea typeface="Meiryo UI" panose="020B0604030504040204" pitchFamily="50" charset="-128"/>
                        </a:rPr>
                        <a:t>中堅層</a:t>
                      </a:r>
                      <a:r>
                        <a:rPr kumimoji="1" lang="ja-JP" altLang="en-US" sz="1200" dirty="0" smtClean="0">
                          <a:latin typeface="Meiryo UI" panose="020B0604030504040204" pitchFamily="50" charset="-128"/>
                          <a:ea typeface="Meiryo UI" panose="020B0604030504040204" pitchFamily="50" charset="-128"/>
                        </a:rPr>
                        <a:t>以上の方</a:t>
                      </a:r>
                      <a:endParaRPr kumimoji="1" lang="ja-JP" altLang="en-US" sz="1200" dirty="0">
                        <a:latin typeface="Meiryo UI" panose="020B0604030504040204" pitchFamily="50" charset="-128"/>
                        <a:ea typeface="Meiryo UI" panose="020B0604030504040204" pitchFamily="50" charset="-128"/>
                      </a:endParaRPr>
                    </a:p>
                  </a:txBody>
                  <a:tcPr>
                    <a:solidFill>
                      <a:schemeClr val="bg1"/>
                    </a:solidFill>
                  </a:tcPr>
                </a:tc>
                <a:extLst>
                  <a:ext uri="{0D108BD9-81ED-4DB2-BD59-A6C34878D82A}">
                    <a16:rowId xmlns:a16="http://schemas.microsoft.com/office/drawing/2014/main" val="10003"/>
                  </a:ext>
                </a:extLst>
              </a:tr>
            </a:tbl>
          </a:graphicData>
        </a:graphic>
      </p:graphicFrame>
      <p:sp>
        <p:nvSpPr>
          <p:cNvPr id="23" name="正方形/長方形 22">
            <a:extLst>
              <a:ext uri="{FF2B5EF4-FFF2-40B4-BE49-F238E27FC236}">
                <a16:creationId xmlns:a16="http://schemas.microsoft.com/office/drawing/2014/main" id="{3274E0BB-F701-494D-AB1E-FC7819D80993}"/>
              </a:ext>
            </a:extLst>
          </p:cNvPr>
          <p:cNvSpPr/>
          <p:nvPr/>
        </p:nvSpPr>
        <p:spPr>
          <a:xfrm>
            <a:off x="251445" y="4014143"/>
            <a:ext cx="3168352" cy="584775"/>
          </a:xfrm>
          <a:prstGeom prst="rect">
            <a:avLst/>
          </a:prstGeom>
          <a:noFill/>
        </p:spPr>
        <p:txBody>
          <a:bodyPr wrap="square">
            <a:spAutoFit/>
          </a:bodyPr>
          <a:lstStyle/>
          <a:p>
            <a:r>
              <a:rPr lang="ja-JP" altLang="en-US" sz="1600" dirty="0" smtClean="0">
                <a:latin typeface="Impact" panose="020B0806030902050204" pitchFamily="34" charset="0"/>
                <a:ea typeface="Meiryo UI" panose="020B0604030504040204" pitchFamily="50" charset="-128"/>
                <a:cs typeface="M+ 1p black" panose="020B0902020203020207" pitchFamily="50" charset="-128"/>
              </a:rPr>
              <a:t>受講料</a:t>
            </a:r>
            <a:r>
              <a:rPr lang="en-US" altLang="ja-JP" sz="3200" dirty="0" smtClean="0">
                <a:latin typeface="Impact" panose="020B0806030902050204" pitchFamily="34" charset="0"/>
                <a:ea typeface="Meiryo UI" panose="020B0604030504040204" pitchFamily="50" charset="-128"/>
                <a:cs typeface="M+ 1p black" panose="020B0902020203020207" pitchFamily="50" charset="-128"/>
              </a:rPr>
              <a:t>3,300</a:t>
            </a:r>
            <a:r>
              <a:rPr lang="ja-JP" altLang="en-US" sz="1400" dirty="0" smtClean="0">
                <a:latin typeface="Impact" panose="020B0806030902050204" pitchFamily="34" charset="0"/>
                <a:ea typeface="Meiryo UI" panose="020B0604030504040204" pitchFamily="50" charset="-128"/>
                <a:cs typeface="M+ 1p black" panose="020B0902020203020207" pitchFamily="50" charset="-128"/>
              </a:rPr>
              <a:t>円（税込）</a:t>
            </a:r>
            <a:endParaRPr lang="en-US" altLang="ja-JP" sz="1400" dirty="0">
              <a:latin typeface="Impact" panose="020B0806030902050204" pitchFamily="34" charset="0"/>
              <a:ea typeface="Meiryo UI" panose="020B0604030504040204" pitchFamily="50" charset="-128"/>
              <a:cs typeface="M+ 1p black" panose="020B0902020203020207" pitchFamily="50" charset="-128"/>
            </a:endParaRPr>
          </a:p>
        </p:txBody>
      </p:sp>
      <p:sp>
        <p:nvSpPr>
          <p:cNvPr id="25" name="テキスト ボックス 24">
            <a:extLst>
              <a:ext uri="{FF2B5EF4-FFF2-40B4-BE49-F238E27FC236}">
                <a16:creationId xmlns:a16="http://schemas.microsoft.com/office/drawing/2014/main" id="{D2476123-4DD9-4E23-9804-319E53D5AC22}"/>
              </a:ext>
            </a:extLst>
          </p:cNvPr>
          <p:cNvSpPr txBox="1"/>
          <p:nvPr/>
        </p:nvSpPr>
        <p:spPr>
          <a:xfrm>
            <a:off x="179437" y="5633938"/>
            <a:ext cx="7200850" cy="707886"/>
          </a:xfrm>
          <a:prstGeom prst="rect">
            <a:avLst/>
          </a:prstGeom>
          <a:solidFill>
            <a:schemeClr val="bg1"/>
          </a:solidFill>
        </p:spPr>
        <p:txBody>
          <a:bodyPr wrap="square" rtlCol="0">
            <a:spAutoFit/>
          </a:bodyPr>
          <a:lstStyle/>
          <a:p>
            <a:r>
              <a:rPr lang="ja-JP" altLang="en-US"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eiryo UI" panose="020B0604030504040204" pitchFamily="50" charset="-128"/>
                <a:ea typeface="Meiryo UI" panose="020B0604030504040204" pitchFamily="50" charset="-128"/>
              </a:rPr>
              <a:t>☞ 事故をなくす安全衛生活動</a:t>
            </a:r>
            <a:endParaRPr lang="en-US" altLang="ja-JP" sz="4000" b="1" dirty="0">
              <a:latin typeface="Meiryo UI" panose="020B0604030504040204" pitchFamily="50" charset="-128"/>
              <a:ea typeface="Meiryo UI" panose="020B0604030504040204" pitchFamily="50" charset="-128"/>
              <a:cs typeface="M+ 1p black" panose="020B0902020203020207" pitchFamily="50" charset="-128"/>
            </a:endParaRPr>
          </a:p>
        </p:txBody>
      </p:sp>
      <p:sp>
        <p:nvSpPr>
          <p:cNvPr id="28" name="正方形/長方形 27">
            <a:extLst>
              <a:ext uri="{FF2B5EF4-FFF2-40B4-BE49-F238E27FC236}">
                <a16:creationId xmlns:a16="http://schemas.microsoft.com/office/drawing/2014/main" id="{FFF63D0E-E47D-42A6-9850-56A73B3D106A}"/>
              </a:ext>
            </a:extLst>
          </p:cNvPr>
          <p:cNvSpPr/>
          <p:nvPr/>
        </p:nvSpPr>
        <p:spPr>
          <a:xfrm>
            <a:off x="241102" y="6354018"/>
            <a:ext cx="7139136" cy="338554"/>
          </a:xfrm>
          <a:prstGeom prst="rect">
            <a:avLst/>
          </a:prstGeom>
          <a:solidFill>
            <a:srgbClr val="C00000"/>
          </a:solidFill>
        </p:spPr>
        <p:txBody>
          <a:bodyPr wrap="square">
            <a:spAutoFit/>
          </a:bodyPr>
          <a:lstStyle/>
          <a:p>
            <a:r>
              <a:rPr lang="ja-JP" altLang="en-US" sz="1600" dirty="0" smtClean="0">
                <a:solidFill>
                  <a:schemeClr val="bg1"/>
                </a:solidFill>
                <a:latin typeface="Meiryo UI" panose="020B0604030504040204" pitchFamily="50" charset="-128"/>
                <a:ea typeface="Meiryo UI" panose="020B0604030504040204" pitchFamily="50" charset="-128"/>
                <a:cs typeface="M+ 1p black" panose="020B0902020203020207" pitchFamily="50" charset="-128"/>
              </a:rPr>
              <a:t>講師：　　永渕　貴史　　　　　　　　　　　　　　　　　株式会社インソース　</a:t>
            </a:r>
            <a:endParaRPr lang="ja-JP" altLang="en-US" b="1" dirty="0">
              <a:solidFill>
                <a:schemeClr val="bg1"/>
              </a:solidFill>
              <a:latin typeface="+mn-ea"/>
            </a:endParaRPr>
          </a:p>
        </p:txBody>
      </p:sp>
      <p:sp>
        <p:nvSpPr>
          <p:cNvPr id="30" name="正方形/長方形 29">
            <a:extLst>
              <a:ext uri="{FF2B5EF4-FFF2-40B4-BE49-F238E27FC236}">
                <a16:creationId xmlns:a16="http://schemas.microsoft.com/office/drawing/2014/main" id="{3274E0BB-F701-494D-AB1E-FC7819D80993}"/>
              </a:ext>
            </a:extLst>
          </p:cNvPr>
          <p:cNvSpPr/>
          <p:nvPr/>
        </p:nvSpPr>
        <p:spPr>
          <a:xfrm>
            <a:off x="302765" y="8043081"/>
            <a:ext cx="7033075" cy="769441"/>
          </a:xfrm>
          <a:prstGeom prst="rect">
            <a:avLst/>
          </a:prstGeom>
          <a:ln w="38100">
            <a:solidFill>
              <a:srgbClr val="FF0000"/>
            </a:solidFill>
          </a:ln>
        </p:spPr>
        <p:txBody>
          <a:bodyPr wrap="square">
            <a:spAutoFit/>
          </a:bodyPr>
          <a:lstStyle/>
          <a:p>
            <a:r>
              <a:rPr lang="ja-JP" altLang="en-US" sz="1100" dirty="0" smtClean="0">
                <a:latin typeface="Meiryo UI" panose="020B0604030504040204" pitchFamily="50" charset="-128"/>
                <a:ea typeface="Meiryo UI" panose="020B0604030504040204" pitchFamily="50" charset="-128"/>
              </a:rPr>
              <a:t>＜カリキュラム＞　</a:t>
            </a:r>
            <a:endParaRPr lang="en-US" altLang="ja-JP" sz="1100" dirty="0" smtClean="0">
              <a:latin typeface="Meiryo UI" panose="020B0604030504040204" pitchFamily="50" charset="-128"/>
              <a:ea typeface="Meiryo UI" panose="020B0604030504040204" pitchFamily="50" charset="-128"/>
            </a:endParaRPr>
          </a:p>
          <a:p>
            <a:r>
              <a:rPr lang="en-US" altLang="ja-JP" sz="1100" dirty="0" smtClean="0">
                <a:latin typeface="Meiryo UI" panose="020B0604030504040204" pitchFamily="50" charset="-128"/>
                <a:ea typeface="Meiryo UI" panose="020B0604030504040204" pitchFamily="50" charset="-128"/>
              </a:rPr>
              <a:t>1.</a:t>
            </a:r>
            <a:r>
              <a:rPr lang="ja-JP" altLang="en-US" sz="1100" dirty="0" smtClean="0">
                <a:latin typeface="Meiryo UI" panose="020B0604030504040204" pitchFamily="50" charset="-128"/>
                <a:ea typeface="Meiryo UI" panose="020B0604030504040204" pitchFamily="50" charset="-128"/>
              </a:rPr>
              <a:t>安全衛生概論　・リスクマネジメントとは　</a:t>
            </a:r>
            <a:endParaRPr lang="en-US" altLang="ja-JP" sz="1100" dirty="0" smtClean="0">
              <a:latin typeface="Meiryo UI" panose="020B0604030504040204" pitchFamily="50" charset="-128"/>
              <a:ea typeface="Meiryo UI" panose="020B0604030504040204" pitchFamily="50" charset="-128"/>
            </a:endParaRPr>
          </a:p>
          <a:p>
            <a:r>
              <a:rPr lang="en-US" altLang="ja-JP" sz="1100" dirty="0" smtClean="0">
                <a:latin typeface="Meiryo UI" panose="020B0604030504040204" pitchFamily="50" charset="-128"/>
                <a:ea typeface="Meiryo UI" panose="020B0604030504040204" pitchFamily="50" charset="-128"/>
              </a:rPr>
              <a:t>2.</a:t>
            </a:r>
            <a:r>
              <a:rPr lang="ja-JP" altLang="en-US" sz="1100" dirty="0" smtClean="0">
                <a:latin typeface="Meiryo UI" panose="020B0604030504040204" pitchFamily="50" charset="-128"/>
                <a:ea typeface="Meiryo UI" panose="020B0604030504040204" pitchFamily="50" charset="-128"/>
              </a:rPr>
              <a:t>企業における安全衛生活動　・予防的リスクマネジメントのプロセス　・リスクの予測と評価</a:t>
            </a:r>
            <a:endParaRPr lang="en-US" altLang="ja-JP" sz="1100" dirty="0" smtClean="0">
              <a:latin typeface="Meiryo UI" panose="020B0604030504040204" pitchFamily="50" charset="-128"/>
              <a:ea typeface="Meiryo UI" panose="020B0604030504040204" pitchFamily="50" charset="-128"/>
            </a:endParaRPr>
          </a:p>
          <a:p>
            <a:r>
              <a:rPr lang="en-US" altLang="ja-JP" sz="1100" dirty="0" smtClean="0">
                <a:latin typeface="Meiryo UI" panose="020B0604030504040204" pitchFamily="50" charset="-128"/>
                <a:ea typeface="Meiryo UI" panose="020B0604030504040204" pitchFamily="50" charset="-128"/>
              </a:rPr>
              <a:t>3.</a:t>
            </a:r>
            <a:r>
              <a:rPr lang="ja-JP" altLang="en-US" sz="1100" dirty="0" smtClean="0">
                <a:latin typeface="Meiryo UI" panose="020B0604030504040204" pitchFamily="50" charset="-128"/>
                <a:ea typeface="Meiryo UI" panose="020B0604030504040204" pitchFamily="50" charset="-128"/>
              </a:rPr>
              <a:t>点検による管理　・対策の策定（リスク顕在化予防策、顕在化した後の対応）　・組織的にリスク管理を行うポイント</a:t>
            </a:r>
            <a:endParaRPr lang="en-US" altLang="ja-JP" sz="1100" dirty="0" smtClean="0">
              <a:latin typeface="Meiryo UI" panose="020B0604030504040204" pitchFamily="50" charset="-128"/>
              <a:ea typeface="Meiryo UI" panose="020B0604030504040204" pitchFamily="50" charset="-128"/>
            </a:endParaRPr>
          </a:p>
        </p:txBody>
      </p:sp>
      <p:sp>
        <p:nvSpPr>
          <p:cNvPr id="43" name="正方形/長方形 42">
            <a:extLst>
              <a:ext uri="{FF2B5EF4-FFF2-40B4-BE49-F238E27FC236}">
                <a16:creationId xmlns:a16="http://schemas.microsoft.com/office/drawing/2014/main" id="{3274E0BB-F701-494D-AB1E-FC7819D80993}"/>
              </a:ext>
            </a:extLst>
          </p:cNvPr>
          <p:cNvSpPr/>
          <p:nvPr/>
        </p:nvSpPr>
        <p:spPr>
          <a:xfrm>
            <a:off x="229222" y="7352438"/>
            <a:ext cx="3178695" cy="584775"/>
          </a:xfrm>
          <a:prstGeom prst="rect">
            <a:avLst/>
          </a:prstGeom>
          <a:noFill/>
        </p:spPr>
        <p:txBody>
          <a:bodyPr wrap="square">
            <a:spAutoFit/>
          </a:bodyPr>
          <a:lstStyle/>
          <a:p>
            <a:r>
              <a:rPr lang="ja-JP" altLang="en-US" sz="1600" dirty="0" smtClean="0">
                <a:latin typeface="Impact" panose="020B0806030902050204" pitchFamily="34" charset="0"/>
                <a:ea typeface="Meiryo UI" panose="020B0604030504040204" pitchFamily="50" charset="-128"/>
                <a:cs typeface="M+ 1p black" panose="020B0902020203020207" pitchFamily="50" charset="-128"/>
              </a:rPr>
              <a:t>受講料</a:t>
            </a:r>
            <a:r>
              <a:rPr lang="en-US" altLang="ja-JP" sz="3200" dirty="0" smtClean="0">
                <a:latin typeface="Impact" panose="020B0806030902050204" pitchFamily="34" charset="0"/>
                <a:ea typeface="Meiryo UI" panose="020B0604030504040204" pitchFamily="50" charset="-128"/>
                <a:cs typeface="M+ 1p black" panose="020B0902020203020207" pitchFamily="50" charset="-128"/>
              </a:rPr>
              <a:t>3,300</a:t>
            </a:r>
            <a:r>
              <a:rPr lang="ja-JP" altLang="en-US" sz="1400" dirty="0" smtClean="0">
                <a:latin typeface="Impact" panose="020B0806030902050204" pitchFamily="34" charset="0"/>
                <a:ea typeface="Meiryo UI" panose="020B0604030504040204" pitchFamily="50" charset="-128"/>
                <a:cs typeface="M+ 1p black" panose="020B0902020203020207" pitchFamily="50" charset="-128"/>
              </a:rPr>
              <a:t>円（税込）</a:t>
            </a:r>
            <a:endParaRPr lang="en-US" altLang="ja-JP" sz="1400" dirty="0">
              <a:latin typeface="Impact" panose="020B0806030902050204" pitchFamily="34" charset="0"/>
              <a:ea typeface="Meiryo UI" panose="020B0604030504040204" pitchFamily="50" charset="-128"/>
              <a:cs typeface="M+ 1p black" panose="020B0902020203020207" pitchFamily="50" charset="-128"/>
            </a:endParaRPr>
          </a:p>
        </p:txBody>
      </p:sp>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43752" y="9733171"/>
            <a:ext cx="792088" cy="792088"/>
          </a:xfrm>
          <a:prstGeom prst="rect">
            <a:avLst/>
          </a:prstGeom>
        </p:spPr>
      </p:pic>
      <p:sp>
        <p:nvSpPr>
          <p:cNvPr id="35" name="テキスト ボックス 27"/>
          <p:cNvSpPr txBox="1"/>
          <p:nvPr/>
        </p:nvSpPr>
        <p:spPr>
          <a:xfrm>
            <a:off x="288708" y="8971844"/>
            <a:ext cx="7105634" cy="430887"/>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100" b="1" dirty="0" smtClean="0">
                <a:latin typeface="メイリオ" pitchFamily="50" charset="-128"/>
                <a:ea typeface="メイリオ" pitchFamily="50" charset="-128"/>
                <a:cs typeface="メイリオ" pitchFamily="50" charset="-128"/>
              </a:rPr>
              <a:t>※</a:t>
            </a:r>
            <a:r>
              <a:rPr lang="ja-JP" altLang="en-US" sz="1100" b="1" dirty="0" smtClean="0">
                <a:latin typeface="メイリオ" pitchFamily="50" charset="-128"/>
                <a:ea typeface="メイリオ" pitchFamily="50" charset="-128"/>
                <a:cs typeface="メイリオ" pitchFamily="50" charset="-128"/>
              </a:rPr>
              <a:t>新型コロナウィルス対策：当日受付時に受講者様の体調確認（体温測定とチェックリスト記入）を行います。</a:t>
            </a:r>
          </a:p>
          <a:p>
            <a:r>
              <a:rPr lang="ja-JP" altLang="en-US" sz="1100" b="1" dirty="0">
                <a:latin typeface="メイリオ" pitchFamily="50" charset="-128"/>
                <a:ea typeface="メイリオ" pitchFamily="50" charset="-128"/>
                <a:cs typeface="メイリオ" pitchFamily="50" charset="-128"/>
              </a:rPr>
              <a:t>　</a:t>
            </a:r>
            <a:r>
              <a:rPr lang="ja-JP" altLang="en-US" sz="1100" b="1" dirty="0" smtClean="0">
                <a:latin typeface="メイリオ" pitchFamily="50" charset="-128"/>
                <a:ea typeface="メイリオ" pitchFamily="50" charset="-128"/>
                <a:cs typeface="メイリオ" pitchFamily="50" charset="-128"/>
              </a:rPr>
              <a:t>　　　　　　　　　　　　訓練中はマスクの着用をお願いします。</a:t>
            </a:r>
            <a:endParaRPr lang="ja-JP" altLang="en-US" sz="1100" b="1" dirty="0">
              <a:latin typeface="メイリオ" pitchFamily="50" charset="-128"/>
              <a:ea typeface="メイリオ" pitchFamily="50" charset="-128"/>
              <a:cs typeface="メイリオ" pitchFamily="50" charset="-128"/>
            </a:endParaRPr>
          </a:p>
        </p:txBody>
      </p:sp>
      <p:graphicFrame>
        <p:nvGraphicFramePr>
          <p:cNvPr id="36" name="表 35"/>
          <p:cNvGraphicFramePr>
            <a:graphicFrameLocks noGrp="1"/>
          </p:cNvGraphicFramePr>
          <p:nvPr>
            <p:extLst>
              <p:ext uri="{D42A27DB-BD31-4B8C-83A1-F6EECF244321}">
                <p14:modId xmlns:p14="http://schemas.microsoft.com/office/powerpoint/2010/main" val="3352973665"/>
              </p:ext>
            </p:extLst>
          </p:nvPr>
        </p:nvGraphicFramePr>
        <p:xfrm>
          <a:off x="3301529" y="6699038"/>
          <a:ext cx="4006700" cy="1325880"/>
        </p:xfrm>
        <a:graphic>
          <a:graphicData uri="http://schemas.openxmlformats.org/drawingml/2006/table">
            <a:tbl>
              <a:tblPr firstRow="1" bandRow="1">
                <a:tableStyleId>{073A0DAA-6AF3-43AB-8588-CEC1D06C72B9}</a:tableStyleId>
              </a:tblPr>
              <a:tblGrid>
                <a:gridCol w="915649">
                  <a:extLst>
                    <a:ext uri="{9D8B030D-6E8A-4147-A177-3AD203B41FA5}">
                      <a16:colId xmlns:a16="http://schemas.microsoft.com/office/drawing/2014/main" val="20000"/>
                    </a:ext>
                  </a:extLst>
                </a:gridCol>
                <a:gridCol w="3091051">
                  <a:extLst>
                    <a:ext uri="{9D8B030D-6E8A-4147-A177-3AD203B41FA5}">
                      <a16:colId xmlns:a16="http://schemas.microsoft.com/office/drawing/2014/main" val="20001"/>
                    </a:ext>
                  </a:extLst>
                </a:gridCol>
              </a:tblGrid>
              <a:tr h="260686">
                <a:tc>
                  <a:txBody>
                    <a:bodyPr/>
                    <a:lstStyle/>
                    <a:p>
                      <a:pPr algn="ctr"/>
                      <a:r>
                        <a:rPr kumimoji="1" lang="ja-JP" altLang="en-US" sz="1200" dirty="0" smtClean="0">
                          <a:latin typeface="Meiryo UI" panose="020B0604030504040204" pitchFamily="50" charset="-128"/>
                          <a:ea typeface="Meiryo UI" panose="020B0604030504040204" pitchFamily="50" charset="-128"/>
                        </a:rPr>
                        <a:t>時間</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b="1" dirty="0" smtClean="0">
                          <a:solidFill>
                            <a:schemeClr val="tx1"/>
                          </a:solidFill>
                          <a:latin typeface="Meiryo UI" panose="020B0604030504040204" pitchFamily="50" charset="-128"/>
                          <a:ea typeface="Meiryo UI" panose="020B0604030504040204" pitchFamily="50" charset="-128"/>
                        </a:rPr>
                        <a:t>１０：００　～　１７：００</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a:solidFill>
                      <a:schemeClr val="bg1"/>
                    </a:solidFill>
                  </a:tcPr>
                </a:tc>
                <a:extLst>
                  <a:ext uri="{0D108BD9-81ED-4DB2-BD59-A6C34878D82A}">
                    <a16:rowId xmlns:a16="http://schemas.microsoft.com/office/drawing/2014/main" val="10000"/>
                  </a:ext>
                </a:extLst>
              </a:tr>
              <a:tr h="391029">
                <a:tc>
                  <a:txBody>
                    <a:bodyPr/>
                    <a:lstStyle/>
                    <a:p>
                      <a:pPr algn="ctr"/>
                      <a:r>
                        <a:rPr kumimoji="1" lang="ja-JP" altLang="en-US" sz="1200" b="1" dirty="0" smtClean="0">
                          <a:solidFill>
                            <a:schemeClr val="bg1"/>
                          </a:solidFill>
                          <a:latin typeface="Meiryo UI" panose="020B0604030504040204" pitchFamily="50" charset="-128"/>
                          <a:ea typeface="Meiryo UI" panose="020B0604030504040204" pitchFamily="50" charset="-128"/>
                        </a:rPr>
                        <a:t>場所</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solidFill>
                      <a:schemeClr val="tx1"/>
                    </a:solidFill>
                  </a:tcPr>
                </a:tc>
                <a:tc>
                  <a:txBody>
                    <a:bodyPr/>
                    <a:lstStyle/>
                    <a:p>
                      <a:r>
                        <a:rPr kumimoji="1" lang="ja-JP" altLang="en-US" sz="1050" b="1" dirty="0" smtClean="0">
                          <a:solidFill>
                            <a:srgbClr val="FF0000"/>
                          </a:solidFill>
                          <a:latin typeface="Meiryo UI" panose="020B0604030504040204" pitchFamily="50" charset="-128"/>
                          <a:ea typeface="Meiryo UI" panose="020B0604030504040204" pitchFamily="50" charset="-128"/>
                        </a:rPr>
                        <a:t>燕三条地場産業振興センター　メッセピア</a:t>
                      </a:r>
                      <a:r>
                        <a:rPr kumimoji="1" lang="en-US" altLang="ja-JP" sz="1050" b="1" dirty="0" smtClean="0">
                          <a:solidFill>
                            <a:srgbClr val="FF0000"/>
                          </a:solidFill>
                          <a:latin typeface="Meiryo UI" panose="020B0604030504040204" pitchFamily="50" charset="-128"/>
                          <a:ea typeface="Meiryo UI" panose="020B0604030504040204" pitchFamily="50" charset="-128"/>
                        </a:rPr>
                        <a:t>5F</a:t>
                      </a:r>
                      <a:r>
                        <a:rPr kumimoji="1" lang="ja-JP" altLang="en-US" sz="1050" b="1" dirty="0" smtClean="0">
                          <a:solidFill>
                            <a:srgbClr val="FF0000"/>
                          </a:solidFill>
                          <a:latin typeface="Meiryo UI" panose="020B0604030504040204" pitchFamily="50" charset="-128"/>
                          <a:ea typeface="Meiryo UI" panose="020B0604030504040204" pitchFamily="50" charset="-128"/>
                        </a:rPr>
                        <a:t>研修室</a:t>
                      </a:r>
                    </a:p>
                    <a:p>
                      <a:r>
                        <a:rPr kumimoji="1" lang="ja-JP" altLang="en-US" sz="1050" b="1" dirty="0" smtClean="0">
                          <a:solidFill>
                            <a:srgbClr val="FF0000"/>
                          </a:solidFill>
                          <a:latin typeface="Meiryo UI" panose="020B0604030504040204" pitchFamily="50" charset="-128"/>
                          <a:ea typeface="Meiryo UI" panose="020B0604030504040204" pitchFamily="50" charset="-128"/>
                        </a:rPr>
                        <a:t>（三条市須頃１丁目１７番地）</a:t>
                      </a:r>
                      <a:endParaRPr kumimoji="1" lang="ja-JP" altLang="en-US" sz="1050" b="1" dirty="0">
                        <a:solidFill>
                          <a:srgbClr val="FF0000"/>
                        </a:solidFill>
                        <a:latin typeface="Meiryo UI" panose="020B0604030504040204" pitchFamily="50" charset="-128"/>
                        <a:ea typeface="Meiryo UI" panose="020B0604030504040204" pitchFamily="50" charset="-128"/>
                      </a:endParaRPr>
                    </a:p>
                  </a:txBody>
                  <a:tcPr>
                    <a:solidFill>
                      <a:schemeClr val="bg1"/>
                    </a:solidFill>
                  </a:tcPr>
                </a:tc>
                <a:extLst>
                  <a:ext uri="{0D108BD9-81ED-4DB2-BD59-A6C34878D82A}">
                    <a16:rowId xmlns:a16="http://schemas.microsoft.com/office/drawing/2014/main" val="10001"/>
                  </a:ext>
                </a:extLst>
              </a:tr>
              <a:tr h="260686">
                <a:tc>
                  <a:txBody>
                    <a:bodyPr/>
                    <a:lstStyle/>
                    <a:p>
                      <a:pPr algn="ctr"/>
                      <a:r>
                        <a:rPr kumimoji="1" lang="ja-JP" altLang="en-US" sz="1200" b="1" dirty="0" smtClean="0">
                          <a:solidFill>
                            <a:schemeClr val="bg1"/>
                          </a:solidFill>
                          <a:latin typeface="Meiryo UI" panose="020B0604030504040204" pitchFamily="50" charset="-128"/>
                          <a:ea typeface="Meiryo UI" panose="020B0604030504040204" pitchFamily="50" charset="-128"/>
                        </a:rPr>
                        <a:t>定員</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solidFill>
                      <a:schemeClr val="tx1"/>
                    </a:solidFill>
                  </a:tcPr>
                </a:tc>
                <a:tc>
                  <a:txBody>
                    <a:bodyPr/>
                    <a:lstStyle/>
                    <a:p>
                      <a:r>
                        <a:rPr kumimoji="1" lang="ja-JP" altLang="en-US" sz="1200" dirty="0" smtClean="0">
                          <a:latin typeface="Meiryo UI" panose="020B0604030504040204" pitchFamily="50" charset="-128"/>
                          <a:ea typeface="Meiryo UI" panose="020B0604030504040204" pitchFamily="50" charset="-128"/>
                        </a:rPr>
                        <a:t>２０名</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最小催行人数６名</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　〆切</a:t>
                      </a:r>
                      <a:r>
                        <a:rPr kumimoji="1" lang="en-US" altLang="ja-JP" sz="1200" dirty="0" smtClean="0">
                          <a:latin typeface="Meiryo UI" panose="020B0604030504040204" pitchFamily="50" charset="-128"/>
                          <a:ea typeface="Meiryo UI" panose="020B0604030504040204" pitchFamily="50" charset="-128"/>
                        </a:rPr>
                        <a:t>2/4(</a:t>
                      </a:r>
                      <a:r>
                        <a:rPr kumimoji="1" lang="ja-JP" altLang="en-US" sz="1200" dirty="0" smtClean="0">
                          <a:latin typeface="Meiryo UI" panose="020B0604030504040204" pitchFamily="50" charset="-128"/>
                          <a:ea typeface="Meiryo UI" panose="020B0604030504040204" pitchFamily="50" charset="-128"/>
                        </a:rPr>
                        <a:t>金</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solidFill>
                      <a:schemeClr val="bg1"/>
                    </a:solidFill>
                  </a:tcPr>
                </a:tc>
                <a:extLst>
                  <a:ext uri="{0D108BD9-81ED-4DB2-BD59-A6C34878D82A}">
                    <a16:rowId xmlns:a16="http://schemas.microsoft.com/office/drawing/2014/main" val="10002"/>
                  </a:ext>
                </a:extLst>
              </a:tr>
              <a:tr h="359258">
                <a:tc>
                  <a:txBody>
                    <a:bodyPr/>
                    <a:lstStyle/>
                    <a:p>
                      <a:pPr algn="ctr"/>
                      <a:r>
                        <a:rPr kumimoji="1" lang="ja-JP" altLang="en-US" sz="1200" b="1" dirty="0" smtClean="0">
                          <a:solidFill>
                            <a:schemeClr val="bg1"/>
                          </a:solidFill>
                          <a:latin typeface="Meiryo UI" panose="020B0604030504040204" pitchFamily="50" charset="-128"/>
                          <a:ea typeface="Meiryo UI" panose="020B0604030504040204" pitchFamily="50" charset="-128"/>
                        </a:rPr>
                        <a:t>対象</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solidFill>
                      <a:schemeClr val="tx1"/>
                    </a:solidFill>
                  </a:tcPr>
                </a:tc>
                <a:tc>
                  <a:txBody>
                    <a:bodyPr/>
                    <a:lstStyle/>
                    <a:p>
                      <a:r>
                        <a:rPr kumimoji="1" lang="ja-JP" altLang="en-US" sz="1200" dirty="0" smtClean="0">
                          <a:latin typeface="Meiryo UI" panose="020B0604030504040204" pitchFamily="50" charset="-128"/>
                          <a:ea typeface="Meiryo UI" panose="020B0604030504040204" pitchFamily="50" charset="-128"/>
                        </a:rPr>
                        <a:t>企業にお勤めの</a:t>
                      </a:r>
                      <a:r>
                        <a:rPr kumimoji="1" lang="ja-JP" altLang="en-US" sz="1800" dirty="0" smtClean="0">
                          <a:solidFill>
                            <a:srgbClr val="FF0000"/>
                          </a:solidFill>
                          <a:latin typeface="Meiryo UI" panose="020B0604030504040204" pitchFamily="50" charset="-128"/>
                          <a:ea typeface="Meiryo UI" panose="020B0604030504040204" pitchFamily="50" charset="-128"/>
                        </a:rPr>
                        <a:t>中堅層</a:t>
                      </a:r>
                      <a:r>
                        <a:rPr kumimoji="1" lang="ja-JP" altLang="en-US" sz="1200" dirty="0" smtClean="0">
                          <a:solidFill>
                            <a:schemeClr val="tx1"/>
                          </a:solidFill>
                          <a:latin typeface="Meiryo UI" panose="020B0604030504040204" pitchFamily="50" charset="-128"/>
                          <a:ea typeface="Meiryo UI" panose="020B0604030504040204" pitchFamily="50" charset="-128"/>
                        </a:rPr>
                        <a:t>以上の方</a:t>
                      </a:r>
                    </a:p>
                  </a:txBody>
                  <a:tcPr>
                    <a:solidFill>
                      <a:schemeClr val="bg1"/>
                    </a:solidFill>
                  </a:tcPr>
                </a:tc>
                <a:extLst>
                  <a:ext uri="{0D108BD9-81ED-4DB2-BD59-A6C34878D82A}">
                    <a16:rowId xmlns:a16="http://schemas.microsoft.com/office/drawing/2014/main" val="10003"/>
                  </a:ext>
                </a:extLst>
              </a:tr>
            </a:tbl>
          </a:graphicData>
        </a:graphic>
      </p:graphicFrame>
      <p:sp>
        <p:nvSpPr>
          <p:cNvPr id="38" name="テキスト ボックス 37"/>
          <p:cNvSpPr txBox="1"/>
          <p:nvPr/>
        </p:nvSpPr>
        <p:spPr>
          <a:xfrm>
            <a:off x="977889" y="9475115"/>
            <a:ext cx="5970300" cy="253916"/>
          </a:xfrm>
          <a:prstGeom prst="rect">
            <a:avLst/>
          </a:prstGeom>
          <a:noFill/>
        </p:spPr>
        <p:txBody>
          <a:bodyPr wrap="square" rtlCol="0">
            <a:spAutoFit/>
          </a:bodyPr>
          <a:lstStyle/>
          <a:p>
            <a:r>
              <a:rPr lang="en-US" altLang="ja-JP" sz="1050" dirty="0" smtClean="0">
                <a:latin typeface="メイリオ" pitchFamily="50" charset="-128"/>
                <a:ea typeface="メイリオ" pitchFamily="50" charset="-128"/>
                <a:cs typeface="メイリオ" pitchFamily="50" charset="-128"/>
              </a:rPr>
              <a:t>※</a:t>
            </a:r>
            <a:r>
              <a:rPr lang="ja-JP" altLang="en-US" sz="1050" dirty="0" smtClean="0">
                <a:latin typeface="メイリオ" pitchFamily="50" charset="-128"/>
                <a:ea typeface="メイリオ" pitchFamily="50" charset="-128"/>
                <a:cs typeface="メイリオ" pitchFamily="50" charset="-128"/>
              </a:rPr>
              <a:t>申込</a:t>
            </a:r>
            <a:r>
              <a:rPr lang="ja-JP" altLang="en-US" sz="1050" dirty="0">
                <a:latin typeface="メイリオ" pitchFamily="50" charset="-128"/>
                <a:ea typeface="メイリオ" pitchFamily="50" charset="-128"/>
                <a:cs typeface="メイリオ" pitchFamily="50" charset="-128"/>
              </a:rPr>
              <a:t>方法</a:t>
            </a:r>
            <a:r>
              <a:rPr lang="ja-JP" altLang="en-US" sz="1050" dirty="0" smtClean="0">
                <a:latin typeface="メイリオ" pitchFamily="50" charset="-128"/>
                <a:ea typeface="メイリオ" pitchFamily="50" charset="-128"/>
                <a:cs typeface="メイリオ" pitchFamily="50" charset="-128"/>
              </a:rPr>
              <a:t>－　裏面</a:t>
            </a:r>
            <a:r>
              <a:rPr lang="ja-JP" altLang="en-US" sz="1050" dirty="0">
                <a:latin typeface="メイリオ" pitchFamily="50" charset="-128"/>
                <a:ea typeface="メイリオ" pitchFamily="50" charset="-128"/>
                <a:cs typeface="メイリオ" pitchFamily="50" charset="-128"/>
              </a:rPr>
              <a:t>の</a:t>
            </a:r>
            <a:r>
              <a:rPr lang="ja-JP" altLang="en-US" sz="1050" b="1" dirty="0">
                <a:latin typeface="メイリオ" pitchFamily="50" charset="-128"/>
                <a:ea typeface="メイリオ" pitchFamily="50" charset="-128"/>
                <a:cs typeface="メイリオ" pitchFamily="50" charset="-128"/>
              </a:rPr>
              <a:t>受講申込書</a:t>
            </a:r>
            <a:r>
              <a:rPr lang="ja-JP" altLang="en-US" sz="1050" dirty="0">
                <a:latin typeface="メイリオ" pitchFamily="50" charset="-128"/>
                <a:ea typeface="メイリオ" pitchFamily="50" charset="-128"/>
                <a:cs typeface="メイリオ" pitchFamily="50" charset="-128"/>
              </a:rPr>
              <a:t>に必要事項をご記入の上</a:t>
            </a:r>
            <a:r>
              <a:rPr lang="ja-JP" altLang="en-US" sz="1050" dirty="0" smtClean="0">
                <a:latin typeface="メイリオ" pitchFamily="50" charset="-128"/>
                <a:ea typeface="メイリオ" pitchFamily="50" charset="-128"/>
                <a:cs typeface="メイリオ" pitchFamily="50" charset="-128"/>
              </a:rPr>
              <a:t>、</a:t>
            </a:r>
            <a:r>
              <a:rPr lang="en-US" altLang="ja-JP" sz="1050" dirty="0" smtClean="0">
                <a:latin typeface="メイリオ" pitchFamily="50" charset="-128"/>
                <a:ea typeface="メイリオ" pitchFamily="50" charset="-128"/>
                <a:cs typeface="メイリオ" pitchFamily="50" charset="-128"/>
              </a:rPr>
              <a:t>FAX</a:t>
            </a:r>
            <a:r>
              <a:rPr lang="ja-JP" altLang="en-US" sz="1050" dirty="0" smtClean="0">
                <a:latin typeface="メイリオ" pitchFamily="50" charset="-128"/>
                <a:ea typeface="メイリオ" pitchFamily="50" charset="-128"/>
                <a:cs typeface="メイリオ" pitchFamily="50" charset="-128"/>
              </a:rPr>
              <a:t>かメールにてお申込み</a:t>
            </a:r>
            <a:r>
              <a:rPr lang="ja-JP" altLang="en-US" sz="1050" dirty="0">
                <a:latin typeface="メイリオ" pitchFamily="50" charset="-128"/>
                <a:ea typeface="メイリオ" pitchFamily="50" charset="-128"/>
                <a:cs typeface="メイリオ" pitchFamily="50" charset="-128"/>
              </a:rPr>
              <a:t>下さい</a:t>
            </a:r>
            <a:r>
              <a:rPr lang="ja-JP" altLang="en-US" sz="1050" dirty="0" smtClean="0">
                <a:latin typeface="メイリオ" pitchFamily="50" charset="-128"/>
                <a:ea typeface="メイリオ" pitchFamily="50" charset="-128"/>
                <a:cs typeface="メイリオ" pitchFamily="50" charset="-128"/>
              </a:rPr>
              <a:t>。</a:t>
            </a:r>
            <a:endParaRPr lang="ja-JP" altLang="en-US" sz="1050" dirty="0">
              <a:latin typeface="メイリオ" pitchFamily="50" charset="-128"/>
              <a:ea typeface="メイリオ" pitchFamily="50" charset="-128"/>
              <a:cs typeface="メイリオ" pitchFamily="50" charset="-128"/>
            </a:endParaRPr>
          </a:p>
        </p:txBody>
      </p:sp>
      <p:sp>
        <p:nvSpPr>
          <p:cNvPr id="39" name="正方形/長方形 38">
            <a:extLst>
              <a:ext uri="{FF2B5EF4-FFF2-40B4-BE49-F238E27FC236}">
                <a16:creationId xmlns:a16="http://schemas.microsoft.com/office/drawing/2014/main" id="{3274E0BB-F701-494D-AB1E-FC7819D80993}"/>
              </a:ext>
            </a:extLst>
          </p:cNvPr>
          <p:cNvSpPr/>
          <p:nvPr/>
        </p:nvSpPr>
        <p:spPr>
          <a:xfrm>
            <a:off x="347751" y="6845008"/>
            <a:ext cx="2953778" cy="584775"/>
          </a:xfrm>
          <a:prstGeom prst="rect">
            <a:avLst/>
          </a:prstGeom>
          <a:noFill/>
        </p:spPr>
        <p:txBody>
          <a:bodyPr wrap="square">
            <a:spAutoFit/>
          </a:bodyPr>
          <a:lstStyle/>
          <a:p>
            <a:r>
              <a:rPr lang="en-US" altLang="ja-JP" sz="3200" dirty="0" smtClean="0">
                <a:latin typeface="Impact" panose="020B0806030902050204" pitchFamily="34" charset="0"/>
                <a:ea typeface="Meiryo UI" panose="020B0604030504040204" pitchFamily="50" charset="-128"/>
                <a:cs typeface="M+ 1p black" panose="020B0902020203020207" pitchFamily="50" charset="-128"/>
              </a:rPr>
              <a:t>2022/2/25</a:t>
            </a:r>
            <a:r>
              <a:rPr lang="ja-JP" altLang="en-US" sz="2400" dirty="0" smtClean="0">
                <a:latin typeface="Impact" panose="020B0806030902050204" pitchFamily="34" charset="0"/>
                <a:ea typeface="Meiryo UI" panose="020B0604030504040204" pitchFamily="50" charset="-128"/>
                <a:cs typeface="M+ 1p black" panose="020B0902020203020207" pitchFamily="50" charset="-128"/>
              </a:rPr>
              <a:t>（金）</a:t>
            </a:r>
            <a:r>
              <a:rPr lang="ja-JP" altLang="en-US" sz="1400" dirty="0" smtClean="0">
                <a:latin typeface="Impact" panose="020B0806030902050204" pitchFamily="34" charset="0"/>
                <a:ea typeface="Meiryo UI" panose="020B0604030504040204" pitchFamily="50" charset="-128"/>
                <a:cs typeface="M+ 1p black" panose="020B0902020203020207" pitchFamily="50" charset="-128"/>
              </a:rPr>
              <a:t>　</a:t>
            </a:r>
            <a:endParaRPr lang="en-US" altLang="ja-JP" sz="2000" dirty="0">
              <a:latin typeface="Impact" panose="020B0806030902050204" pitchFamily="34" charset="0"/>
              <a:ea typeface="Meiryo UI" panose="020B0604030504040204" pitchFamily="50" charset="-128"/>
              <a:cs typeface="M+ 1p black" panose="020B0902020203020207" pitchFamily="50" charset="-128"/>
            </a:endParaRPr>
          </a:p>
        </p:txBody>
      </p:sp>
      <p:pic>
        <p:nvPicPr>
          <p:cNvPr id="42" name="図 41"/>
          <p:cNvPicPr>
            <a:picLocks noChangeAspect="1"/>
          </p:cNvPicPr>
          <p:nvPr/>
        </p:nvPicPr>
        <p:blipFill rotWithShape="1">
          <a:blip r:embed="rId3">
            <a:duotone>
              <a:schemeClr val="accent2">
                <a:shade val="45000"/>
                <a:satMod val="135000"/>
              </a:schemeClr>
              <a:prstClr val="white"/>
            </a:duotone>
            <a:extLst>
              <a:ext uri="{28A0092B-C50C-407E-A947-70E740481C1C}">
                <a14:useLocalDpi xmlns:a14="http://schemas.microsoft.com/office/drawing/2010/main" val="0"/>
              </a:ext>
            </a:extLst>
          </a:blip>
          <a:srcRect t="10049" b="42164"/>
          <a:stretch/>
        </p:blipFill>
        <p:spPr>
          <a:xfrm>
            <a:off x="179437" y="233339"/>
            <a:ext cx="7200800" cy="2005772"/>
          </a:xfrm>
          <a:prstGeom prst="rect">
            <a:avLst/>
          </a:prstGeom>
        </p:spPr>
      </p:pic>
      <p:sp>
        <p:nvSpPr>
          <p:cNvPr id="45" name="正方形/長方形 44">
            <a:extLst>
              <a:ext uri="{FF2B5EF4-FFF2-40B4-BE49-F238E27FC236}">
                <a16:creationId xmlns:a16="http://schemas.microsoft.com/office/drawing/2014/main" id="{0778FE9C-2C04-4E96-AC9E-F05EEAD0FA1E}"/>
              </a:ext>
            </a:extLst>
          </p:cNvPr>
          <p:cNvSpPr/>
          <p:nvPr/>
        </p:nvSpPr>
        <p:spPr>
          <a:xfrm>
            <a:off x="179336" y="204334"/>
            <a:ext cx="7177743" cy="461665"/>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algn="r"/>
            <a:endParaRPr lang="en-US" altLang="ja-JP" sz="2400" b="1" dirty="0">
              <a:ln w="12700">
                <a:noFill/>
                <a:prstDash val="solid"/>
              </a:ln>
              <a:solidFill>
                <a:schemeClr val="bg1"/>
              </a:solidFill>
            </a:endParaRPr>
          </a:p>
        </p:txBody>
      </p:sp>
      <p:sp>
        <p:nvSpPr>
          <p:cNvPr id="46" name="正方形/長方形 45">
            <a:extLst>
              <a:ext uri="{FF2B5EF4-FFF2-40B4-BE49-F238E27FC236}">
                <a16:creationId xmlns:a16="http://schemas.microsoft.com/office/drawing/2014/main" id="{BCCD1087-EED2-4A3E-8433-A9391C7FCFB4}"/>
              </a:ext>
            </a:extLst>
          </p:cNvPr>
          <p:cNvSpPr/>
          <p:nvPr/>
        </p:nvSpPr>
        <p:spPr>
          <a:xfrm>
            <a:off x="377136" y="233338"/>
            <a:ext cx="6931093" cy="400110"/>
          </a:xfrm>
          <a:prstGeom prst="rect">
            <a:avLst/>
          </a:prstGeom>
        </p:spPr>
        <p:txBody>
          <a:bodyPr wrap="square">
            <a:spAutoFit/>
          </a:bodyPr>
          <a:lstStyle/>
          <a:p>
            <a:pPr algn="ctr"/>
            <a:r>
              <a:rPr lang="ja-JP" altLang="en-US" sz="2000" b="1" smtClean="0">
                <a:ln w="12700">
                  <a:noFill/>
                  <a:prstDash val="solid"/>
                </a:ln>
                <a:solidFill>
                  <a:schemeClr val="bg1"/>
                </a:solidFill>
                <a:latin typeface="Meiryo UI" panose="020B0604030504040204" pitchFamily="50" charset="-128"/>
                <a:ea typeface="Meiryo UI" panose="020B0604030504040204" pitchFamily="50" charset="-128"/>
              </a:rPr>
              <a:t>県　　央</a:t>
            </a:r>
            <a:r>
              <a:rPr lang="ja-JP" altLang="en-US" sz="2000" b="1" dirty="0" smtClean="0">
                <a:ln w="12700">
                  <a:noFill/>
                  <a:prstDash val="solid"/>
                </a:ln>
                <a:solidFill>
                  <a:schemeClr val="bg1"/>
                </a:solidFill>
                <a:latin typeface="Meiryo UI" panose="020B0604030504040204" pitchFamily="50" charset="-128"/>
                <a:ea typeface="Meiryo UI" panose="020B0604030504040204" pitchFamily="50" charset="-128"/>
              </a:rPr>
              <a:t>　　地　　区　　開　　催</a:t>
            </a:r>
            <a:endParaRPr lang="en-US" altLang="ja-JP" sz="2000" b="1" dirty="0">
              <a:ln w="12700">
                <a:noFill/>
                <a:prstDash val="solid"/>
              </a:ln>
              <a:solidFill>
                <a:schemeClr val="bg1"/>
              </a:solidFill>
              <a:latin typeface="Meiryo UI" panose="020B0604030504040204" pitchFamily="50" charset="-128"/>
              <a:ea typeface="Meiryo UI" panose="020B0604030504040204" pitchFamily="50" charset="-128"/>
            </a:endParaRPr>
          </a:p>
        </p:txBody>
      </p:sp>
      <p:sp>
        <p:nvSpPr>
          <p:cNvPr id="47" name="テキスト ボックス 46">
            <a:extLst>
              <a:ext uri="{FF2B5EF4-FFF2-40B4-BE49-F238E27FC236}">
                <a16:creationId xmlns:a16="http://schemas.microsoft.com/office/drawing/2014/main" id="{D2476123-4DD9-4E23-9804-319E53D5AC22}"/>
              </a:ext>
            </a:extLst>
          </p:cNvPr>
          <p:cNvSpPr txBox="1"/>
          <p:nvPr/>
        </p:nvSpPr>
        <p:spPr>
          <a:xfrm>
            <a:off x="179387" y="593378"/>
            <a:ext cx="7200850" cy="1508105"/>
          </a:xfrm>
          <a:prstGeom prst="rect">
            <a:avLst/>
          </a:prstGeom>
          <a:noFill/>
        </p:spPr>
        <p:txBody>
          <a:bodyPr wrap="square" rtlCol="0">
            <a:spAutoFit/>
          </a:bodyPr>
          <a:lstStyle/>
          <a:p>
            <a:r>
              <a:rPr lang="ja-JP" altLang="en-US" sz="4600" b="1" i="1" dirty="0" smtClean="0">
                <a:latin typeface="HGP明朝E" panose="02020900000000000000" pitchFamily="18" charset="-128"/>
                <a:ea typeface="HGP明朝E" panose="02020900000000000000" pitchFamily="18" charset="-128"/>
                <a:cs typeface="M+ 1p black" panose="020B0902020203020207" pitchFamily="50" charset="-128"/>
              </a:rPr>
              <a:t>企業の生産性向上のための</a:t>
            </a:r>
            <a:endParaRPr lang="en-US" altLang="ja-JP" sz="4600" b="1" i="1" dirty="0" smtClean="0">
              <a:latin typeface="HGP明朝E" panose="02020900000000000000" pitchFamily="18" charset="-128"/>
              <a:ea typeface="HGP明朝E" panose="02020900000000000000" pitchFamily="18" charset="-128"/>
              <a:cs typeface="M+ 1p black" panose="020B0902020203020207" pitchFamily="50" charset="-128"/>
            </a:endParaRPr>
          </a:p>
          <a:p>
            <a:r>
              <a:rPr lang="ja-JP" altLang="en-US" sz="4600" b="1" i="1" dirty="0" smtClean="0">
                <a:latin typeface="HGP明朝E" panose="02020900000000000000" pitchFamily="18" charset="-128"/>
                <a:ea typeface="HGP明朝E" panose="02020900000000000000" pitchFamily="18" charset="-128"/>
                <a:cs typeface="M+ 1p black" panose="020B0902020203020207" pitchFamily="50" charset="-128"/>
              </a:rPr>
              <a:t>ヒントがここにあります。</a:t>
            </a:r>
            <a:endParaRPr lang="en-US" altLang="ja-JP" sz="4600" b="1" i="1" dirty="0">
              <a:latin typeface="HGP明朝E" panose="02020900000000000000" pitchFamily="18" charset="-128"/>
              <a:ea typeface="HGP明朝E" panose="02020900000000000000" pitchFamily="18" charset="-128"/>
              <a:cs typeface="M+ 1p black" panose="020B0902020203020207" pitchFamily="50" charset="-128"/>
            </a:endParaRPr>
          </a:p>
        </p:txBody>
      </p:sp>
    </p:spTree>
    <p:extLst>
      <p:ext uri="{BB962C8B-B14F-4D97-AF65-F5344CB8AC3E}">
        <p14:creationId xmlns:p14="http://schemas.microsoft.com/office/powerpoint/2010/main" val="2766079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a:extLst>
              <a:ext uri="{FF2B5EF4-FFF2-40B4-BE49-F238E27FC236}">
                <a16:creationId xmlns:a16="http://schemas.microsoft.com/office/drawing/2014/main" id="{8D845053-8FA5-4DEA-A304-7A1639F36B86}"/>
              </a:ext>
            </a:extLst>
          </p:cNvPr>
          <p:cNvSpPr/>
          <p:nvPr/>
        </p:nvSpPr>
        <p:spPr>
          <a:xfrm>
            <a:off x="292847" y="460586"/>
            <a:ext cx="6805078" cy="327089"/>
          </a:xfrm>
          <a:prstGeom prst="rect">
            <a:avLst/>
          </a:prstGeom>
          <a:solidFill>
            <a:srgbClr val="C00000"/>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prstClr val="white"/>
                </a:solidFill>
              </a:rPr>
              <a:t>　　　　　</a:t>
            </a:r>
            <a:r>
              <a:rPr lang="ja-JP" altLang="en-US" dirty="0" smtClean="0">
                <a:solidFill>
                  <a:prstClr val="white"/>
                </a:solidFill>
              </a:rPr>
              <a:t>　　</a:t>
            </a:r>
            <a:r>
              <a:rPr lang="en-US" altLang="ja-JP" dirty="0" smtClean="0">
                <a:solidFill>
                  <a:prstClr val="white"/>
                </a:solidFill>
              </a:rPr>
              <a:t>FAX</a:t>
            </a:r>
            <a:r>
              <a:rPr lang="ja-JP" altLang="en-US" dirty="0" smtClean="0">
                <a:solidFill>
                  <a:prstClr val="white"/>
                </a:solidFill>
              </a:rPr>
              <a:t>　　　</a:t>
            </a:r>
            <a:r>
              <a:rPr lang="en-US" altLang="ja-JP" sz="2000" dirty="0" smtClean="0">
                <a:solidFill>
                  <a:prstClr val="white"/>
                </a:solidFill>
              </a:rPr>
              <a:t>0258</a:t>
            </a:r>
            <a:r>
              <a:rPr lang="ja-JP" altLang="en-US" sz="2000" dirty="0" smtClean="0">
                <a:solidFill>
                  <a:prstClr val="white"/>
                </a:solidFill>
              </a:rPr>
              <a:t>－</a:t>
            </a:r>
            <a:r>
              <a:rPr lang="en-US" altLang="ja-JP" sz="2000" dirty="0" smtClean="0">
                <a:solidFill>
                  <a:prstClr val="white"/>
                </a:solidFill>
              </a:rPr>
              <a:t>33</a:t>
            </a:r>
            <a:r>
              <a:rPr lang="ja-JP" altLang="en-US" sz="2000" dirty="0" smtClean="0">
                <a:solidFill>
                  <a:prstClr val="white"/>
                </a:solidFill>
              </a:rPr>
              <a:t>－</a:t>
            </a:r>
            <a:r>
              <a:rPr lang="en-US" altLang="ja-JP" sz="2000" dirty="0" smtClean="0">
                <a:solidFill>
                  <a:prstClr val="white"/>
                </a:solidFill>
              </a:rPr>
              <a:t>2422</a:t>
            </a:r>
            <a:r>
              <a:rPr lang="ja-JP" altLang="en-US" sz="2400" dirty="0" smtClean="0">
                <a:solidFill>
                  <a:prstClr val="white"/>
                </a:solidFill>
              </a:rPr>
              <a:t>　　</a:t>
            </a:r>
            <a:r>
              <a:rPr lang="en-US" altLang="ja-JP" sz="1000" dirty="0" smtClean="0">
                <a:solidFill>
                  <a:prstClr val="white"/>
                </a:solidFill>
              </a:rPr>
              <a:t>※</a:t>
            </a:r>
            <a:r>
              <a:rPr lang="ja-JP" altLang="en-US" sz="1000" dirty="0" smtClean="0">
                <a:solidFill>
                  <a:prstClr val="white"/>
                </a:solidFill>
              </a:rPr>
              <a:t>送信間違いにご注意ください</a:t>
            </a:r>
            <a:endParaRPr lang="ja-JP" altLang="en-US" sz="1100" dirty="0">
              <a:solidFill>
                <a:prstClr val="white"/>
              </a:solidFill>
            </a:endParaRPr>
          </a:p>
        </p:txBody>
      </p:sp>
      <p:graphicFrame>
        <p:nvGraphicFramePr>
          <p:cNvPr id="10" name="表 9">
            <a:extLst>
              <a:ext uri="{FF2B5EF4-FFF2-40B4-BE49-F238E27FC236}">
                <a16:creationId xmlns:a16="http://schemas.microsoft.com/office/drawing/2014/main" id="{30408CC9-4F7D-46B5-91E5-73AC9F2E85AB}"/>
              </a:ext>
            </a:extLst>
          </p:cNvPr>
          <p:cNvGraphicFramePr>
            <a:graphicFrameLocks noGrp="1"/>
          </p:cNvGraphicFramePr>
          <p:nvPr>
            <p:extLst>
              <p:ext uri="{D42A27DB-BD31-4B8C-83A1-F6EECF244321}">
                <p14:modId xmlns:p14="http://schemas.microsoft.com/office/powerpoint/2010/main" val="2034480764"/>
              </p:ext>
            </p:extLst>
          </p:nvPr>
        </p:nvGraphicFramePr>
        <p:xfrm>
          <a:off x="313687" y="1154553"/>
          <a:ext cx="6766568" cy="5607230"/>
        </p:xfrm>
        <a:graphic>
          <a:graphicData uri="http://schemas.openxmlformats.org/drawingml/2006/table">
            <a:tbl>
              <a:tblPr lastCol="1">
                <a:tableStyleId>{2D5ABB26-0587-4C30-8999-92F81FD0307C}</a:tableStyleId>
              </a:tblPr>
              <a:tblGrid>
                <a:gridCol w="920553">
                  <a:extLst>
                    <a:ext uri="{9D8B030D-6E8A-4147-A177-3AD203B41FA5}">
                      <a16:colId xmlns:a16="http://schemas.microsoft.com/office/drawing/2014/main" val="20000"/>
                    </a:ext>
                  </a:extLst>
                </a:gridCol>
                <a:gridCol w="2342341">
                  <a:extLst>
                    <a:ext uri="{9D8B030D-6E8A-4147-A177-3AD203B41FA5}">
                      <a16:colId xmlns:a16="http://schemas.microsoft.com/office/drawing/2014/main" val="20001"/>
                    </a:ext>
                  </a:extLst>
                </a:gridCol>
                <a:gridCol w="915000">
                  <a:extLst>
                    <a:ext uri="{9D8B030D-6E8A-4147-A177-3AD203B41FA5}">
                      <a16:colId xmlns:a16="http://schemas.microsoft.com/office/drawing/2014/main" val="20002"/>
                    </a:ext>
                  </a:extLst>
                </a:gridCol>
                <a:gridCol w="683492">
                  <a:extLst>
                    <a:ext uri="{9D8B030D-6E8A-4147-A177-3AD203B41FA5}">
                      <a16:colId xmlns:a16="http://schemas.microsoft.com/office/drawing/2014/main" val="20004"/>
                    </a:ext>
                  </a:extLst>
                </a:gridCol>
                <a:gridCol w="655404">
                  <a:extLst>
                    <a:ext uri="{9D8B030D-6E8A-4147-A177-3AD203B41FA5}">
                      <a16:colId xmlns:a16="http://schemas.microsoft.com/office/drawing/2014/main" val="20005"/>
                    </a:ext>
                  </a:extLst>
                </a:gridCol>
                <a:gridCol w="1249778">
                  <a:extLst>
                    <a:ext uri="{9D8B030D-6E8A-4147-A177-3AD203B41FA5}">
                      <a16:colId xmlns:a16="http://schemas.microsoft.com/office/drawing/2014/main" val="20006"/>
                    </a:ext>
                  </a:extLst>
                </a:gridCol>
              </a:tblGrid>
              <a:tr h="462938">
                <a:tc gridSpan="5">
                  <a:txBody>
                    <a:bodyPr/>
                    <a:lstStyle/>
                    <a:p>
                      <a:r>
                        <a:rPr kumimoji="1" lang="ja-JP" altLang="en-US" sz="1600" dirty="0" smtClean="0">
                          <a:solidFill>
                            <a:schemeClr val="tx1"/>
                          </a:solidFill>
                        </a:rPr>
                        <a:t>ポリテクセンター新潟</a:t>
                      </a:r>
                      <a:r>
                        <a:rPr kumimoji="1" lang="ja-JP" altLang="en-US" sz="1600" dirty="0">
                          <a:solidFill>
                            <a:schemeClr val="tx1"/>
                          </a:solidFill>
                        </a:rPr>
                        <a:t>　生産性向上支援訓練担当　</a:t>
                      </a:r>
                      <a:r>
                        <a:rPr kumimoji="1" lang="ja-JP" altLang="en-US" sz="1600" dirty="0" smtClean="0">
                          <a:solidFill>
                            <a:schemeClr val="tx1"/>
                          </a:solidFill>
                        </a:rPr>
                        <a:t>行</a:t>
                      </a:r>
                      <a:endParaRPr kumimoji="1" lang="en-US" altLang="ja-JP" sz="1600" dirty="0">
                        <a:solidFill>
                          <a:schemeClr val="tx1"/>
                        </a:solidFill>
                      </a:endParaRPr>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a:r>
                        <a:rPr kumimoji="1" lang="ja-JP" altLang="en-US" sz="1600" b="1" dirty="0">
                          <a:solidFill>
                            <a:schemeClr val="bg1"/>
                          </a:solidFill>
                        </a:rPr>
                        <a:t>受講申込書</a:t>
                      </a:r>
                      <a:endParaRPr kumimoji="1" lang="en-US" altLang="ja-JP" sz="1600" b="1" dirty="0">
                        <a:solidFill>
                          <a:schemeClr val="bg1"/>
                        </a:solidFill>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1"/>
                    </a:solidFill>
                  </a:tcPr>
                </a:tc>
                <a:extLst>
                  <a:ext uri="{0D108BD9-81ED-4DB2-BD59-A6C34878D82A}">
                    <a16:rowId xmlns:a16="http://schemas.microsoft.com/office/drawing/2014/main" val="10000"/>
                  </a:ext>
                </a:extLst>
              </a:tr>
              <a:tr h="528704">
                <a:tc gridSpan="6">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2400" dirty="0">
                        <a:solidFill>
                          <a:schemeClr val="tx1"/>
                        </a:solidFill>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solidFill>
                          <a:schemeClr val="tx2">
                            <a:lumMod val="75000"/>
                          </a:schemeClr>
                        </a:solidFill>
                      </a:endParaRPr>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352469">
                <a:tc>
                  <a:txBody>
                    <a:bodyPr/>
                    <a:lstStyle/>
                    <a:p>
                      <a:pPr algn="ctr"/>
                      <a:r>
                        <a:rPr kumimoji="1" lang="ja-JP" altLang="en-US" sz="1400" dirty="0">
                          <a:solidFill>
                            <a:schemeClr val="bg1"/>
                          </a:solidFill>
                        </a:rPr>
                        <a:t>会社名</a:t>
                      </a:r>
                    </a:p>
                  </a:txBody>
                  <a:tcPr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solidFill>
                  </a:tcPr>
                </a:tc>
                <a:tc rowSpan="2" gridSpan="2">
                  <a:txBody>
                    <a:bodyPr/>
                    <a:lstStyle/>
                    <a:p>
                      <a:endParaRPr kumimoji="1" lang="en-US" altLang="ja-JP" dirty="0" smtClean="0"/>
                    </a:p>
                    <a:p>
                      <a:endParaRPr kumimoji="1" lang="en-US" altLang="ja-JP" dirty="0" smtClean="0"/>
                    </a:p>
                  </a:txBody>
                  <a:tcPr>
                    <a:lnL w="28575"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rowSpan="2" hMerge="1">
                  <a:txBody>
                    <a:bodyPr/>
                    <a:lstStyle/>
                    <a:p>
                      <a:endParaRPr kumimoji="1" lang="ja-JP" altLang="en-US"/>
                    </a:p>
                  </a:txBody>
                  <a:tcPr/>
                </a:tc>
                <a:tc gridSpan="3">
                  <a:txBody>
                    <a:bodyPr/>
                    <a:lstStyle/>
                    <a:p>
                      <a:r>
                        <a:rPr kumimoji="1" lang="en-US" altLang="ja-JP" sz="1400" dirty="0">
                          <a:solidFill>
                            <a:schemeClr val="tx1"/>
                          </a:solidFill>
                        </a:rPr>
                        <a:t>TEL</a:t>
                      </a:r>
                      <a:endParaRPr kumimoji="1" lang="ja-JP" altLang="en-US" sz="1400" dirty="0">
                        <a:solidFill>
                          <a:schemeClr val="tx1"/>
                        </a:solidFill>
                      </a:endParaRPr>
                    </a:p>
                  </a:txBody>
                  <a:tcPr>
                    <a:lnL w="12700" cap="flat" cmpd="sng" algn="ctr">
                      <a:solidFill>
                        <a:schemeClr val="tx1"/>
                      </a:solidFill>
                      <a:prstDash val="sysDot"/>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r h="438090">
                <a:tc>
                  <a:txBody>
                    <a:bodyPr/>
                    <a:lstStyle/>
                    <a:p>
                      <a:endParaRPr kumimoji="1" lang="ja-JP" altLang="en-US" sz="1400" dirty="0">
                        <a:solidFill>
                          <a:schemeClr val="tx2">
                            <a:lumMod val="75000"/>
                          </a:schemeClr>
                        </a:solidFill>
                      </a:endParaRPr>
                    </a:p>
                  </a:txBody>
                  <a:tcPr>
                    <a:lnL w="381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gridSpan="2" vMerge="1">
                  <a:txBody>
                    <a:bodyPr/>
                    <a:lstStyle/>
                    <a:p>
                      <a:endParaRPr kumimoji="1" lang="ja-JP" altLang="en-US"/>
                    </a:p>
                  </a:txBody>
                  <a:tcPr/>
                </a:tc>
                <a:tc hMerge="1" vMerge="1">
                  <a:txBody>
                    <a:bodyPr/>
                    <a:lstStyle/>
                    <a:p>
                      <a:endParaRPr kumimoji="1" lang="ja-JP" altLang="en-US"/>
                    </a:p>
                  </a:txBody>
                  <a:tcPr/>
                </a:tc>
                <a:tc gridSpan="3">
                  <a:txBody>
                    <a:bodyPr/>
                    <a:lstStyle/>
                    <a:p>
                      <a:r>
                        <a:rPr kumimoji="1" lang="en-US" altLang="ja-JP" sz="1400" dirty="0">
                          <a:solidFill>
                            <a:schemeClr val="tx1"/>
                          </a:solidFill>
                        </a:rPr>
                        <a:t>FAX</a:t>
                      </a:r>
                      <a:endParaRPr kumimoji="1" lang="ja-JP" altLang="en-US" sz="1400" dirty="0">
                        <a:solidFill>
                          <a:schemeClr val="tx1"/>
                        </a:solidFill>
                      </a:endParaRPr>
                    </a:p>
                  </a:txBody>
                  <a:tcPr>
                    <a:lnL w="12700" cap="flat" cmpd="sng" algn="ctr">
                      <a:solidFill>
                        <a:schemeClr val="tx1"/>
                      </a:solidFill>
                      <a:prstDash val="sysDot"/>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3"/>
                  </a:ext>
                </a:extLst>
              </a:tr>
              <a:tr h="309149">
                <a:tc gridSpan="6">
                  <a:txBody>
                    <a:bodyPr/>
                    <a:lstStyle/>
                    <a:p>
                      <a:r>
                        <a:rPr kumimoji="1" lang="ja-JP" altLang="en-US" sz="1050" dirty="0">
                          <a:solidFill>
                            <a:schemeClr val="tx1"/>
                          </a:solidFill>
                        </a:rPr>
                        <a:t>所在地　　　〒</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dirty="0"/>
                    </a:p>
                  </a:txBody>
                  <a:tcPr>
                    <a:lnL w="12700" cap="flat" cmpd="sng" algn="ctr">
                      <a:no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12700" cap="flat" cmpd="sng" algn="ctr">
                      <a:solidFill>
                        <a:schemeClr val="tx2">
                          <a:lumMod val="75000"/>
                        </a:schemeClr>
                      </a:solidFill>
                      <a:prstDash val="solid"/>
                      <a:round/>
                      <a:headEnd type="none" w="med" len="med"/>
                      <a:tailEnd type="none" w="med" len="med"/>
                    </a:lnT>
                    <a:lnB w="12700" cap="flat" cmpd="sng" algn="ctr">
                      <a:solidFill>
                        <a:schemeClr val="tx2">
                          <a:lumMod val="75000"/>
                        </a:schemeClr>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sz="1400" dirty="0">
                        <a:solidFill>
                          <a:schemeClr val="tx2">
                            <a:lumMod val="75000"/>
                          </a:schemeClr>
                        </a:solidFill>
                      </a:endParaRPr>
                    </a:p>
                  </a:txBody>
                  <a:tcPr>
                    <a:lnL w="12700"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12700" cap="flat" cmpd="sng" algn="ctr">
                      <a:solidFill>
                        <a:schemeClr val="tx2">
                          <a:lumMod val="75000"/>
                        </a:schemeClr>
                      </a:solidFill>
                      <a:prstDash val="solid"/>
                      <a:round/>
                      <a:headEnd type="none" w="med" len="med"/>
                      <a:tailEnd type="none" w="med" len="med"/>
                    </a:lnT>
                    <a:lnB w="12700" cap="flat" cmpd="sng" algn="ctr">
                      <a:solidFill>
                        <a:schemeClr val="tx2">
                          <a:lumMod val="75000"/>
                        </a:schemeClr>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4"/>
                  </a:ext>
                </a:extLst>
              </a:tr>
              <a:tr h="290787">
                <a:tc gridSpan="6">
                  <a:txBody>
                    <a:bodyPr/>
                    <a:lstStyle/>
                    <a:p>
                      <a:r>
                        <a:rPr kumimoji="1" lang="ja-JP" altLang="en-US" sz="1050" spc="0" dirty="0">
                          <a:solidFill>
                            <a:schemeClr val="tx1"/>
                          </a:solidFill>
                        </a:rPr>
                        <a:t>企業規模（</a:t>
                      </a:r>
                      <a:r>
                        <a:rPr kumimoji="1" lang="ja-JP" altLang="en-US" sz="1050" spc="0" dirty="0" smtClean="0">
                          <a:solidFill>
                            <a:schemeClr val="tx1"/>
                          </a:solidFill>
                        </a:rPr>
                        <a:t>該当に✔）</a:t>
                      </a:r>
                      <a:r>
                        <a:rPr kumimoji="1" lang="ja-JP" altLang="en-US" sz="1050" spc="0" dirty="0">
                          <a:solidFill>
                            <a:schemeClr val="tx1"/>
                          </a:solidFill>
                        </a:rPr>
                        <a:t>　</a:t>
                      </a:r>
                      <a:r>
                        <a:rPr kumimoji="1" lang="ja-JP" altLang="en-US" sz="1050" spc="0" dirty="0" smtClean="0">
                          <a:solidFill>
                            <a:schemeClr val="tx1"/>
                          </a:solidFill>
                        </a:rPr>
                        <a:t>□</a:t>
                      </a:r>
                      <a:r>
                        <a:rPr kumimoji="1" lang="ja-JP" altLang="en-US" sz="1050" spc="0" dirty="0" smtClean="0">
                          <a:solidFill>
                            <a:schemeClr val="tx1"/>
                          </a:solidFill>
                          <a:latin typeface="+mn-ea"/>
                          <a:ea typeface="+mn-ea"/>
                        </a:rPr>
                        <a:t>～</a:t>
                      </a:r>
                      <a:r>
                        <a:rPr kumimoji="1" lang="en-US" altLang="ja-JP" sz="1050" spc="0" dirty="0">
                          <a:solidFill>
                            <a:schemeClr val="tx1"/>
                          </a:solidFill>
                          <a:latin typeface="+mn-ea"/>
                          <a:ea typeface="+mn-ea"/>
                        </a:rPr>
                        <a:t>29</a:t>
                      </a:r>
                      <a:r>
                        <a:rPr kumimoji="1" lang="ja-JP" altLang="en-US" sz="1050" spc="0" dirty="0">
                          <a:solidFill>
                            <a:schemeClr val="tx1"/>
                          </a:solidFill>
                          <a:latin typeface="+mn-ea"/>
                          <a:ea typeface="+mn-ea"/>
                        </a:rPr>
                        <a:t>人　　</a:t>
                      </a:r>
                      <a:r>
                        <a:rPr kumimoji="1" lang="ja-JP" altLang="en-US" sz="1050" spc="0" dirty="0" smtClean="0">
                          <a:solidFill>
                            <a:schemeClr val="tx1"/>
                          </a:solidFill>
                          <a:latin typeface="+mn-ea"/>
                          <a:ea typeface="+mn-ea"/>
                        </a:rPr>
                        <a:t>□～</a:t>
                      </a:r>
                      <a:r>
                        <a:rPr kumimoji="1" lang="en-US" altLang="ja-JP" sz="1050" spc="0" dirty="0">
                          <a:solidFill>
                            <a:schemeClr val="tx1"/>
                          </a:solidFill>
                          <a:latin typeface="+mn-ea"/>
                          <a:ea typeface="+mn-ea"/>
                        </a:rPr>
                        <a:t>99</a:t>
                      </a:r>
                      <a:r>
                        <a:rPr kumimoji="1" lang="ja-JP" altLang="en-US" sz="1050" spc="0" dirty="0">
                          <a:solidFill>
                            <a:schemeClr val="tx1"/>
                          </a:solidFill>
                          <a:latin typeface="+mn-ea"/>
                          <a:ea typeface="+mn-ea"/>
                        </a:rPr>
                        <a:t>人　　</a:t>
                      </a:r>
                      <a:r>
                        <a:rPr kumimoji="1" lang="ja-JP" altLang="en-US" sz="1050" spc="0" dirty="0" smtClean="0">
                          <a:solidFill>
                            <a:schemeClr val="tx1"/>
                          </a:solidFill>
                          <a:latin typeface="+mn-ea"/>
                          <a:ea typeface="+mn-ea"/>
                        </a:rPr>
                        <a:t>□～</a:t>
                      </a:r>
                      <a:r>
                        <a:rPr kumimoji="1" lang="en-US" altLang="ja-JP" sz="1050" spc="0" dirty="0">
                          <a:solidFill>
                            <a:schemeClr val="tx1"/>
                          </a:solidFill>
                          <a:latin typeface="+mn-ea"/>
                          <a:ea typeface="+mn-ea"/>
                        </a:rPr>
                        <a:t>299</a:t>
                      </a:r>
                      <a:r>
                        <a:rPr kumimoji="1" lang="ja-JP" altLang="en-US" sz="1050" spc="0" dirty="0">
                          <a:solidFill>
                            <a:schemeClr val="tx1"/>
                          </a:solidFill>
                          <a:latin typeface="+mn-ea"/>
                          <a:ea typeface="+mn-ea"/>
                        </a:rPr>
                        <a:t>人　　</a:t>
                      </a:r>
                      <a:r>
                        <a:rPr kumimoji="1" lang="ja-JP" altLang="en-US" sz="1050" spc="0" dirty="0" smtClean="0">
                          <a:solidFill>
                            <a:schemeClr val="tx1"/>
                          </a:solidFill>
                          <a:latin typeface="+mn-ea"/>
                          <a:ea typeface="+mn-ea"/>
                        </a:rPr>
                        <a:t>□～</a:t>
                      </a:r>
                      <a:r>
                        <a:rPr kumimoji="1" lang="en-US" altLang="ja-JP" sz="1050" spc="0" dirty="0">
                          <a:solidFill>
                            <a:schemeClr val="tx1"/>
                          </a:solidFill>
                          <a:latin typeface="+mn-ea"/>
                          <a:ea typeface="+mn-ea"/>
                        </a:rPr>
                        <a:t>499</a:t>
                      </a:r>
                      <a:r>
                        <a:rPr kumimoji="1" lang="ja-JP" altLang="en-US" sz="1050" spc="0" dirty="0">
                          <a:solidFill>
                            <a:schemeClr val="tx1"/>
                          </a:solidFill>
                          <a:latin typeface="+mn-ea"/>
                          <a:ea typeface="+mn-ea"/>
                        </a:rPr>
                        <a:t>人　　</a:t>
                      </a:r>
                      <a:r>
                        <a:rPr kumimoji="1" lang="ja-JP" altLang="en-US" sz="1050" spc="0" dirty="0" smtClean="0">
                          <a:solidFill>
                            <a:schemeClr val="tx1"/>
                          </a:solidFill>
                          <a:latin typeface="+mn-ea"/>
                          <a:ea typeface="+mn-ea"/>
                        </a:rPr>
                        <a:t>□～</a:t>
                      </a:r>
                      <a:r>
                        <a:rPr kumimoji="1" lang="en-US" altLang="ja-JP" sz="1050" spc="0" dirty="0">
                          <a:solidFill>
                            <a:schemeClr val="tx1"/>
                          </a:solidFill>
                          <a:latin typeface="+mn-ea"/>
                          <a:ea typeface="+mn-ea"/>
                        </a:rPr>
                        <a:t>999</a:t>
                      </a:r>
                      <a:r>
                        <a:rPr kumimoji="1" lang="ja-JP" altLang="en-US" sz="1050" spc="0" dirty="0">
                          <a:solidFill>
                            <a:schemeClr val="tx1"/>
                          </a:solidFill>
                          <a:latin typeface="+mn-ea"/>
                          <a:ea typeface="+mn-ea"/>
                        </a:rPr>
                        <a:t>人　</a:t>
                      </a:r>
                      <a:r>
                        <a:rPr kumimoji="1" lang="ja-JP" altLang="en-US" sz="1050" spc="0" dirty="0" smtClean="0">
                          <a:solidFill>
                            <a:schemeClr val="tx1"/>
                          </a:solidFill>
                          <a:latin typeface="+mn-ea"/>
                          <a:ea typeface="+mn-ea"/>
                        </a:rPr>
                        <a:t>□</a:t>
                      </a:r>
                      <a:r>
                        <a:rPr kumimoji="1" lang="en-US" altLang="ja-JP" sz="1050" spc="0" dirty="0" smtClean="0">
                          <a:solidFill>
                            <a:schemeClr val="tx1"/>
                          </a:solidFill>
                          <a:latin typeface="+mn-ea"/>
                          <a:ea typeface="+mn-ea"/>
                        </a:rPr>
                        <a:t>1000</a:t>
                      </a:r>
                      <a:r>
                        <a:rPr kumimoji="1" lang="ja-JP" altLang="en-US" sz="1050" spc="0" dirty="0">
                          <a:solidFill>
                            <a:schemeClr val="tx1"/>
                          </a:solidFill>
                          <a:latin typeface="+mn-ea"/>
                          <a:ea typeface="+mn-ea"/>
                        </a:rPr>
                        <a:t>人～</a:t>
                      </a:r>
                      <a:endParaRPr kumimoji="1" lang="en-US" altLang="ja-JP" sz="1050" spc="0" dirty="0">
                        <a:solidFill>
                          <a:schemeClr val="tx1"/>
                        </a:solidFill>
                        <a:latin typeface="+mn-ea"/>
                        <a:ea typeface="+mn-ea"/>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5"/>
                  </a:ext>
                </a:extLst>
              </a:tr>
              <a:tr h="290787">
                <a:tc gridSpan="6">
                  <a:txBody>
                    <a:bodyPr/>
                    <a:lstStyle/>
                    <a:p>
                      <a:r>
                        <a:rPr kumimoji="1" lang="ja-JP" altLang="en-US" sz="1050" spc="0" dirty="0">
                          <a:solidFill>
                            <a:schemeClr val="tx1"/>
                          </a:solidFill>
                        </a:rPr>
                        <a:t>業種（</a:t>
                      </a:r>
                      <a:r>
                        <a:rPr kumimoji="1" lang="ja-JP" altLang="en-US" sz="1050" spc="0" dirty="0" smtClean="0">
                          <a:solidFill>
                            <a:schemeClr val="tx1"/>
                          </a:solidFill>
                        </a:rPr>
                        <a:t>該当に✔）</a:t>
                      </a:r>
                      <a:r>
                        <a:rPr kumimoji="1" lang="ja-JP" altLang="en-US" sz="1050" spc="0" dirty="0">
                          <a:solidFill>
                            <a:schemeClr val="tx1"/>
                          </a:solidFill>
                        </a:rPr>
                        <a:t>　</a:t>
                      </a:r>
                      <a:r>
                        <a:rPr kumimoji="1" lang="ja-JP" altLang="en-US" sz="1050" spc="0" dirty="0" smtClean="0">
                          <a:solidFill>
                            <a:schemeClr val="tx1"/>
                          </a:solidFill>
                        </a:rPr>
                        <a:t>□</a:t>
                      </a:r>
                      <a:r>
                        <a:rPr kumimoji="1" lang="ja-JP" altLang="en-US" sz="1050" spc="0" dirty="0" smtClean="0">
                          <a:solidFill>
                            <a:schemeClr val="tx1"/>
                          </a:solidFill>
                          <a:latin typeface="+mj-ea"/>
                          <a:ea typeface="+mj-ea"/>
                        </a:rPr>
                        <a:t>建設業</a:t>
                      </a:r>
                      <a:r>
                        <a:rPr kumimoji="1" lang="ja-JP" altLang="en-US" sz="1050" spc="0" dirty="0">
                          <a:solidFill>
                            <a:schemeClr val="tx1"/>
                          </a:solidFill>
                          <a:latin typeface="+mj-ea"/>
                          <a:ea typeface="+mj-ea"/>
                        </a:rPr>
                        <a:t>　</a:t>
                      </a:r>
                      <a:r>
                        <a:rPr kumimoji="1" lang="ja-JP" altLang="en-US" sz="1050" spc="0" dirty="0" smtClean="0">
                          <a:solidFill>
                            <a:schemeClr val="tx1"/>
                          </a:solidFill>
                          <a:latin typeface="+mj-ea"/>
                          <a:ea typeface="+mj-ea"/>
                        </a:rPr>
                        <a:t>□製造業</a:t>
                      </a:r>
                      <a:r>
                        <a:rPr kumimoji="1" lang="ja-JP" altLang="en-US" sz="1050" spc="0" dirty="0">
                          <a:solidFill>
                            <a:schemeClr val="tx1"/>
                          </a:solidFill>
                          <a:latin typeface="+mj-ea"/>
                          <a:ea typeface="+mj-ea"/>
                        </a:rPr>
                        <a:t>　</a:t>
                      </a:r>
                      <a:r>
                        <a:rPr kumimoji="1" lang="ja-JP" altLang="en-US" sz="1050" spc="0" dirty="0" smtClean="0">
                          <a:solidFill>
                            <a:schemeClr val="tx1"/>
                          </a:solidFill>
                          <a:latin typeface="+mj-ea"/>
                          <a:ea typeface="+mj-ea"/>
                        </a:rPr>
                        <a:t>□運輸業</a:t>
                      </a:r>
                      <a:r>
                        <a:rPr kumimoji="1" lang="ja-JP" altLang="en-US" sz="1050" spc="0" dirty="0">
                          <a:solidFill>
                            <a:schemeClr val="tx1"/>
                          </a:solidFill>
                          <a:latin typeface="+mj-ea"/>
                          <a:ea typeface="+mj-ea"/>
                        </a:rPr>
                        <a:t>　</a:t>
                      </a:r>
                      <a:r>
                        <a:rPr kumimoji="1" lang="ja-JP" altLang="en-US" sz="1050" spc="0" dirty="0" smtClean="0">
                          <a:solidFill>
                            <a:schemeClr val="tx1"/>
                          </a:solidFill>
                          <a:latin typeface="+mj-ea"/>
                          <a:ea typeface="+mj-ea"/>
                        </a:rPr>
                        <a:t>□卸売</a:t>
                      </a:r>
                      <a:r>
                        <a:rPr kumimoji="1" lang="ja-JP" altLang="en-US" sz="1050" spc="0" dirty="0">
                          <a:solidFill>
                            <a:schemeClr val="tx1"/>
                          </a:solidFill>
                          <a:latin typeface="+mj-ea"/>
                          <a:ea typeface="+mj-ea"/>
                        </a:rPr>
                        <a:t>・小売業　</a:t>
                      </a:r>
                      <a:r>
                        <a:rPr kumimoji="1" lang="ja-JP" altLang="en-US" sz="1050" spc="0" dirty="0" smtClean="0">
                          <a:solidFill>
                            <a:schemeClr val="tx1"/>
                          </a:solidFill>
                          <a:latin typeface="+mj-ea"/>
                          <a:ea typeface="+mj-ea"/>
                        </a:rPr>
                        <a:t>□サービス業</a:t>
                      </a:r>
                      <a:r>
                        <a:rPr kumimoji="1" lang="ja-JP" altLang="en-US" sz="1050" spc="0" dirty="0">
                          <a:solidFill>
                            <a:schemeClr val="tx1"/>
                          </a:solidFill>
                          <a:latin typeface="+mj-ea"/>
                          <a:ea typeface="+mj-ea"/>
                        </a:rPr>
                        <a:t>　</a:t>
                      </a:r>
                      <a:r>
                        <a:rPr kumimoji="1" lang="ja-JP" altLang="en-US" sz="1050" spc="0" dirty="0" smtClean="0">
                          <a:solidFill>
                            <a:schemeClr val="tx1"/>
                          </a:solidFill>
                          <a:latin typeface="+mj-ea"/>
                          <a:ea typeface="+mj-ea"/>
                        </a:rPr>
                        <a:t>□その他</a:t>
                      </a:r>
                      <a:endParaRPr kumimoji="1" lang="en-US" altLang="ja-JP" sz="1050" spc="0" dirty="0">
                        <a:solidFill>
                          <a:schemeClr val="tx1"/>
                        </a:solidFill>
                        <a:latin typeface="+mj-ea"/>
                        <a:ea typeface="+mj-ea"/>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6"/>
                  </a:ext>
                </a:extLst>
              </a:tr>
              <a:tr h="290787">
                <a:tc>
                  <a:txBody>
                    <a:bodyPr/>
                    <a:lstStyle/>
                    <a:p>
                      <a:r>
                        <a:rPr kumimoji="1" lang="ja-JP" altLang="en-US" sz="1050" spc="0" dirty="0">
                          <a:solidFill>
                            <a:schemeClr val="tx1"/>
                          </a:solidFill>
                        </a:rPr>
                        <a:t>申込担当者</a:t>
                      </a: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900" spc="0" dirty="0">
                          <a:solidFill>
                            <a:schemeClr val="tx1"/>
                          </a:solidFill>
                        </a:rPr>
                        <a:t>氏名</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kumimoji="1" lang="ja-JP" altLang="en-US" sz="900" dirty="0">
                          <a:solidFill>
                            <a:schemeClr val="tx1"/>
                          </a:solidFill>
                        </a:rPr>
                        <a:t>部署等</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gridSpan="2">
                  <a:txBody>
                    <a:bodyPr/>
                    <a:lstStyle/>
                    <a:p>
                      <a:r>
                        <a:rPr kumimoji="1" lang="ja-JP" altLang="en-US" sz="900" dirty="0">
                          <a:solidFill>
                            <a:schemeClr val="tx1"/>
                          </a:solidFill>
                        </a:rPr>
                        <a:t>連絡先</a:t>
                      </a:r>
                      <a:endParaRPr kumimoji="1" lang="ja-JP" altLang="en-US" sz="1050" dirty="0">
                        <a:solidFill>
                          <a:schemeClr val="tx1"/>
                        </a:solidFill>
                      </a:endParaRPr>
                    </a:p>
                  </a:txBody>
                  <a:tcPr anchor="ctr">
                    <a:lnL w="12700" cap="flat" cmpd="sng" algn="ctr">
                      <a:solidFill>
                        <a:schemeClr val="tx1"/>
                      </a:solidFill>
                      <a:prstDash val="sysDot"/>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0007"/>
                  </a:ext>
                </a:extLst>
              </a:tr>
              <a:tr h="422963">
                <a:tc rowSpan="2">
                  <a:txBody>
                    <a:bodyPr/>
                    <a:lstStyle/>
                    <a:p>
                      <a:pPr marL="0" algn="ctr" defTabSz="914400" rtl="0" eaLnBrk="1" latinLnBrk="0" hangingPunct="1"/>
                      <a:r>
                        <a:rPr kumimoji="1" lang="ja-JP" altLang="en-US" sz="1200" b="1" kern="1200" dirty="0" smtClean="0">
                          <a:solidFill>
                            <a:schemeClr val="bg1"/>
                          </a:solidFill>
                          <a:latin typeface="+mn-lt"/>
                          <a:ea typeface="+mn-ea"/>
                          <a:cs typeface="+mn-cs"/>
                        </a:rPr>
                        <a:t>受講者名</a:t>
                      </a:r>
                      <a:endParaRPr kumimoji="1" lang="ja-JP" altLang="en-US" sz="1200" b="1" kern="1200" dirty="0">
                        <a:solidFill>
                          <a:schemeClr val="bg1"/>
                        </a:solidFill>
                        <a:latin typeface="+mn-lt"/>
                        <a:ea typeface="+mn-ea"/>
                        <a:cs typeface="+mn-cs"/>
                      </a:endParaRP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gridSpan="5">
                  <a:txBody>
                    <a:bodyPr/>
                    <a:lstStyle/>
                    <a:p>
                      <a:pPr marL="0" algn="l" defTabSz="914400" rtl="0" eaLnBrk="1" latinLnBrk="0" hangingPunct="1"/>
                      <a:r>
                        <a:rPr kumimoji="1" lang="ja-JP" altLang="en-US" sz="800" kern="1200" dirty="0" smtClean="0">
                          <a:solidFill>
                            <a:schemeClr val="tx1"/>
                          </a:solidFill>
                          <a:latin typeface="+mn-ea"/>
                          <a:ea typeface="+mn-ea"/>
                          <a:cs typeface="+mn-cs"/>
                        </a:rPr>
                        <a:t>ふりがな</a:t>
                      </a:r>
                      <a:endParaRPr kumimoji="1" lang="ja-JP" altLang="en-US" sz="1200" kern="1200" dirty="0" smtClean="0">
                        <a:solidFill>
                          <a:schemeClr val="tx1"/>
                        </a:solidFill>
                        <a:latin typeface="+mn-ea"/>
                        <a:ea typeface="+mn-ea"/>
                        <a:cs typeface="+mn-cs"/>
                      </a:endParaRPr>
                    </a:p>
                    <a:p>
                      <a:pPr marL="0" algn="l" defTabSz="914400" rtl="0" eaLnBrk="1" latinLnBrk="0" hangingPunct="1"/>
                      <a:r>
                        <a:rPr kumimoji="1" lang="ja-JP" altLang="en-US" sz="1000" b="0" i="0" u="none" strike="noStrike" kern="1200" cap="none" spc="0" normalizeH="0" baseline="0" noProof="0" dirty="0" smtClean="0">
                          <a:ln>
                            <a:noFill/>
                          </a:ln>
                          <a:solidFill>
                            <a:schemeClr val="tx1"/>
                          </a:solidFill>
                          <a:effectLst/>
                          <a:uLnTx/>
                          <a:uFillTx/>
                          <a:latin typeface="+mn-ea"/>
                          <a:ea typeface="+mn-ea"/>
                          <a:cs typeface="+mn-cs"/>
                        </a:rPr>
                        <a:t>　　　　　　　　　　　　　　　　　　　　　　　　　　　　　　　　　　　　　　　　　　　性別　　男　・　女　</a:t>
                      </a:r>
                      <a:r>
                        <a:rPr kumimoji="1" lang="ja-JP" altLang="en-US" sz="1000" kern="1200" dirty="0" smtClean="0">
                          <a:solidFill>
                            <a:schemeClr val="tx1"/>
                          </a:solidFill>
                          <a:latin typeface="+mn-ea"/>
                          <a:ea typeface="+mn-ea"/>
                          <a:cs typeface="+mn-cs"/>
                        </a:rPr>
                        <a:t>年齢　　　　　　歳</a:t>
                      </a:r>
                      <a:endParaRPr kumimoji="1" lang="en-US" altLang="ja-JP" sz="1000" kern="1200" dirty="0" smtClean="0">
                        <a:solidFill>
                          <a:schemeClr val="tx1"/>
                        </a:solidFill>
                        <a:latin typeface="+mn-ea"/>
                        <a:ea typeface="+mn-ea"/>
                        <a:cs typeface="+mn-cs"/>
                      </a:endParaRPr>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pPr marL="0" algn="l" defTabSz="914400" rtl="0" eaLnBrk="1" latinLnBrk="0" hangingPunct="1"/>
                      <a:endParaRPr kumimoji="1" lang="ja-JP" altLang="en-US" sz="1000" kern="1200" dirty="0">
                        <a:solidFill>
                          <a:schemeClr val="tx1"/>
                        </a:solidFill>
                        <a:latin typeface="+mn-ea"/>
                        <a:ea typeface="+mn-ea"/>
                        <a:cs typeface="+mn-cs"/>
                      </a:endParaRPr>
                    </a:p>
                  </a:txBody>
                  <a:tcPr anchor="ctr">
                    <a:lnL w="28575"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kern="1200" dirty="0">
                        <a:solidFill>
                          <a:schemeClr val="tx2">
                            <a:lumMod val="75000"/>
                          </a:schemeClr>
                        </a:solidFill>
                        <a:latin typeface="+mn-ea"/>
                        <a:ea typeface="+mn-ea"/>
                        <a:cs typeface="+mn-cs"/>
                      </a:endParaRPr>
                    </a:p>
                  </a:txBody>
                  <a:tcPr anchor="ctr">
                    <a:lnL w="12700" cap="flat" cmpd="sng" algn="ctr">
                      <a:solidFill>
                        <a:schemeClr val="tx2"/>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2">
                          <a:lumMod val="75000"/>
                        </a:schemeClr>
                      </a:solidFill>
                      <a:prstDash val="solid"/>
                      <a:round/>
                      <a:headEnd type="none" w="med" len="med"/>
                      <a:tailEnd type="none" w="med" len="med"/>
                    </a:lnT>
                    <a:lnB w="12700" cap="flat" cmpd="sng" algn="ctr">
                      <a:solidFill>
                        <a:schemeClr val="tx2">
                          <a:lumMod val="7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kern="1200" dirty="0">
                        <a:solidFill>
                          <a:schemeClr val="tx1"/>
                        </a:solidFill>
                        <a:latin typeface="+mn-ea"/>
                        <a:ea typeface="+mn-ea"/>
                        <a:cs typeface="+mn-cs"/>
                      </a:endParaRPr>
                    </a:p>
                  </a:txBody>
                  <a:tcPr anchor="ctr">
                    <a:lnL w="12700"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8"/>
                  </a:ext>
                </a:extLst>
              </a:tr>
              <a:tr h="458210">
                <a:tc vMerge="1">
                  <a:txBody>
                    <a:bodyPr/>
                    <a:lstStyle/>
                    <a:p>
                      <a:pPr marL="0" algn="l" defTabSz="914400" rtl="0" eaLnBrk="1" latinLnBrk="0" hangingPunct="1"/>
                      <a:endParaRPr kumimoji="1" lang="ja-JP" altLang="en-US" sz="900" kern="1200" dirty="0" smtClean="0">
                        <a:solidFill>
                          <a:schemeClr val="tx1"/>
                        </a:solidFill>
                        <a:latin typeface="+mn-lt"/>
                        <a:ea typeface="+mn-ea"/>
                        <a:cs typeface="+mn-cs"/>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algn="l" defTabSz="914400" rtl="0" eaLnBrk="1" latinLnBrk="0" hangingPunct="1"/>
                      <a:r>
                        <a:rPr kumimoji="1" lang="ja-JP" altLang="en-US" sz="1000" kern="1200" dirty="0" smtClean="0">
                          <a:solidFill>
                            <a:schemeClr val="tx1"/>
                          </a:solidFill>
                          <a:latin typeface="+mn-ea"/>
                          <a:ea typeface="+mn-ea"/>
                          <a:cs typeface="+mn-cs"/>
                        </a:rPr>
                        <a:t>就業状況（該当に✔）　　□　正社員　　□　非正規雇用　　　　□　その他</a:t>
                      </a:r>
                      <a:r>
                        <a:rPr kumimoji="1" lang="en-US" altLang="ja-JP" sz="1000" kern="1200" dirty="0" smtClean="0">
                          <a:solidFill>
                            <a:schemeClr val="tx1"/>
                          </a:solidFill>
                          <a:latin typeface="+mn-ea"/>
                          <a:ea typeface="+mn-ea"/>
                          <a:cs typeface="+mn-cs"/>
                        </a:rPr>
                        <a:t>(</a:t>
                      </a:r>
                      <a:r>
                        <a:rPr kumimoji="1" lang="ja-JP" altLang="en-US" sz="1000" kern="1200" dirty="0" smtClean="0">
                          <a:solidFill>
                            <a:schemeClr val="tx1"/>
                          </a:solidFill>
                          <a:latin typeface="+mn-ea"/>
                          <a:ea typeface="+mn-ea"/>
                          <a:cs typeface="+mn-cs"/>
                        </a:rPr>
                        <a:t>自営業等</a:t>
                      </a:r>
                      <a:r>
                        <a:rPr kumimoji="1" lang="en-US" altLang="ja-JP" sz="1000" kern="1200" dirty="0" smtClean="0">
                          <a:solidFill>
                            <a:schemeClr val="tx1"/>
                          </a:solidFill>
                          <a:latin typeface="+mn-ea"/>
                          <a:ea typeface="+mn-ea"/>
                          <a:cs typeface="+mn-cs"/>
                        </a:rPr>
                        <a:t>)</a:t>
                      </a:r>
                    </a:p>
                    <a:p>
                      <a:pPr marL="0" algn="l" defTabSz="914400" rtl="0" eaLnBrk="1" latinLnBrk="0" hangingPunct="1"/>
                      <a:r>
                        <a:rPr kumimoji="1" lang="ja-JP" altLang="en-US" sz="1000" kern="1200" dirty="0" smtClean="0">
                          <a:solidFill>
                            <a:schemeClr val="tx1"/>
                          </a:solidFill>
                          <a:latin typeface="+mn-ea"/>
                          <a:ea typeface="+mn-ea"/>
                          <a:cs typeface="+mn-cs"/>
                        </a:rPr>
                        <a:t>就業年数（該当に✔）　　□　５年未満　□　５年～１０年未満　□　１０年～１５年未満　□</a:t>
                      </a:r>
                      <a:r>
                        <a:rPr kumimoji="1" lang="en-US" altLang="ja-JP" sz="1000" kern="1200" dirty="0" smtClean="0">
                          <a:solidFill>
                            <a:schemeClr val="tx1"/>
                          </a:solidFill>
                          <a:latin typeface="+mn-ea"/>
                          <a:ea typeface="+mn-ea"/>
                          <a:cs typeface="+mn-cs"/>
                        </a:rPr>
                        <a:t> </a:t>
                      </a:r>
                      <a:r>
                        <a:rPr kumimoji="1" lang="ja-JP" altLang="en-US" sz="1000" kern="1200" dirty="0" smtClean="0">
                          <a:solidFill>
                            <a:schemeClr val="tx1"/>
                          </a:solidFill>
                          <a:latin typeface="+mn-ea"/>
                          <a:ea typeface="+mn-ea"/>
                          <a:cs typeface="+mn-cs"/>
                        </a:rPr>
                        <a:t>１５年以上</a:t>
                      </a:r>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kern="1200" dirty="0">
                        <a:solidFill>
                          <a:schemeClr val="tx1"/>
                        </a:solidFill>
                        <a:latin typeface="+mn-ea"/>
                        <a:ea typeface="+mn-ea"/>
                        <a:cs typeface="+mn-cs"/>
                      </a:endParaRPr>
                    </a:p>
                  </a:txBody>
                  <a:tcPr anchor="ctr">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hMerge="1">
                  <a:txBody>
                    <a:bodyPr/>
                    <a:lstStyle/>
                    <a:p>
                      <a:endParaRPr kumimoji="1" lang="ja-JP" altLang="en-US"/>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kern="1200" dirty="0">
                        <a:solidFill>
                          <a:schemeClr val="tx1"/>
                        </a:solidFill>
                        <a:latin typeface="+mn-ea"/>
                        <a:ea typeface="+mn-ea"/>
                        <a:cs typeface="+mn-cs"/>
                      </a:endParaRPr>
                    </a:p>
                  </a:txBody>
                  <a:tcPr anchor="ctr">
                    <a:lnL w="12700"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9"/>
                  </a:ext>
                </a:extLst>
              </a:tr>
              <a:tr h="422963">
                <a:tc rowSpan="2">
                  <a:txBody>
                    <a:bodyPr/>
                    <a:lstStyle/>
                    <a:p>
                      <a:pPr marL="0" algn="ctr" defTabSz="914400" rtl="0" eaLnBrk="1" latinLnBrk="0" hangingPunct="1"/>
                      <a:r>
                        <a:rPr kumimoji="1" lang="ja-JP" altLang="en-US" sz="1200" b="1" kern="1200" dirty="0" smtClean="0">
                          <a:solidFill>
                            <a:schemeClr val="bg1"/>
                          </a:solidFill>
                          <a:latin typeface="+mn-lt"/>
                          <a:ea typeface="+mn-ea"/>
                          <a:cs typeface="+mn-cs"/>
                        </a:rPr>
                        <a:t>受講者名</a:t>
                      </a:r>
                      <a:endParaRPr kumimoji="1" lang="ja-JP" altLang="en-US" sz="1200" b="1" kern="1200" dirty="0">
                        <a:solidFill>
                          <a:schemeClr val="bg1"/>
                        </a:solidFill>
                        <a:latin typeface="+mn-lt"/>
                        <a:ea typeface="+mn-ea"/>
                        <a:cs typeface="+mn-cs"/>
                      </a:endParaRP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gridSpan="5">
                  <a:txBody>
                    <a:bodyPr/>
                    <a:lstStyle/>
                    <a:p>
                      <a:pPr marL="0" algn="l" defTabSz="914400" rtl="0" eaLnBrk="1" latinLnBrk="0" hangingPunct="1"/>
                      <a:r>
                        <a:rPr kumimoji="1" lang="ja-JP" altLang="en-US" sz="800" kern="1200" dirty="0" smtClean="0">
                          <a:solidFill>
                            <a:schemeClr val="tx1"/>
                          </a:solidFill>
                          <a:latin typeface="+mn-ea"/>
                          <a:ea typeface="+mn-ea"/>
                          <a:cs typeface="+mn-cs"/>
                        </a:rPr>
                        <a:t>ふりがな　　　　　　　　　　　　　　　　　　　　　　　　　　　　　　　　　　　　　　　　</a:t>
                      </a:r>
                      <a:endParaRPr kumimoji="1" lang="en-US" altLang="ja-JP" sz="800" kern="1200" dirty="0" smtClean="0">
                        <a:solidFill>
                          <a:schemeClr val="tx1"/>
                        </a:solidFill>
                        <a:latin typeface="+mn-ea"/>
                        <a:ea typeface="+mn-ea"/>
                        <a:cs typeface="+mn-cs"/>
                      </a:endParaRPr>
                    </a:p>
                    <a:p>
                      <a:pPr marL="0" algn="l" defTabSz="914400" rtl="0" eaLnBrk="1" latinLnBrk="0" hangingPunct="1"/>
                      <a:r>
                        <a:rPr kumimoji="1" lang="ja-JP" altLang="en-US" sz="800" kern="1200" dirty="0" smtClean="0">
                          <a:solidFill>
                            <a:schemeClr val="tx1"/>
                          </a:solidFill>
                          <a:latin typeface="+mn-ea"/>
                          <a:ea typeface="+mn-ea"/>
                          <a:cs typeface="+mn-cs"/>
                        </a:rPr>
                        <a:t>　　　　　　　　　　　　　　　　　　　　　　　　　　　　　　　　　　　　　　　　　　　　　　　　　　　　</a:t>
                      </a:r>
                      <a:r>
                        <a:rPr kumimoji="1" lang="ja-JP" altLang="en-US" sz="1000" kern="1200" dirty="0" smtClean="0">
                          <a:solidFill>
                            <a:schemeClr val="tx1"/>
                          </a:solidFill>
                          <a:latin typeface="+mn-ea"/>
                          <a:ea typeface="+mn-ea"/>
                          <a:cs typeface="+mn-cs"/>
                        </a:rPr>
                        <a:t>　性別　　男　・　女　年齢　　　　　　歳</a:t>
                      </a:r>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pPr marL="0" algn="l" defTabSz="914400" rtl="0" eaLnBrk="1" latinLnBrk="0" hangingPunct="1"/>
                      <a:endParaRPr kumimoji="1" lang="ja-JP" altLang="en-US" sz="1000" kern="1200" dirty="0">
                        <a:solidFill>
                          <a:schemeClr val="tx1"/>
                        </a:solidFill>
                        <a:latin typeface="+mn-ea"/>
                        <a:ea typeface="+mn-ea"/>
                        <a:cs typeface="+mn-cs"/>
                      </a:endParaRPr>
                    </a:p>
                  </a:txBody>
                  <a:tcPr anchor="ctr">
                    <a:lnL w="28575"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sz="1000" dirty="0">
                        <a:solidFill>
                          <a:schemeClr val="tx2">
                            <a:lumMod val="75000"/>
                          </a:schemeClr>
                        </a:solidFill>
                        <a:latin typeface="+mn-ea"/>
                        <a:ea typeface="+mn-ea"/>
                      </a:endParaRPr>
                    </a:p>
                  </a:txBody>
                  <a:tcPr anchor="ctr">
                    <a:lnL w="12700" cap="flat" cmpd="sng" algn="ctr">
                      <a:solidFill>
                        <a:schemeClr val="tx2"/>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2">
                          <a:lumMod val="75000"/>
                        </a:schemeClr>
                      </a:solidFill>
                      <a:prstDash val="solid"/>
                      <a:round/>
                      <a:headEnd type="none" w="med" len="med"/>
                      <a:tailEnd type="none" w="med" len="med"/>
                    </a:lnT>
                    <a:lnB w="12700" cap="flat" cmpd="sng" algn="ctr">
                      <a:solidFill>
                        <a:schemeClr val="tx2">
                          <a:lumMod val="7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kern="1200" dirty="0">
                        <a:solidFill>
                          <a:schemeClr val="tx1"/>
                        </a:solidFill>
                        <a:latin typeface="+mn-ea"/>
                        <a:ea typeface="+mn-ea"/>
                        <a:cs typeface="+mn-cs"/>
                      </a:endParaRPr>
                    </a:p>
                  </a:txBody>
                  <a:tcPr anchor="ctr">
                    <a:lnL w="12700"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0"/>
                  </a:ext>
                </a:extLst>
              </a:tr>
              <a:tr h="458210">
                <a:tc vMerge="1">
                  <a:txBody>
                    <a:bodyPr/>
                    <a:lstStyle/>
                    <a:p>
                      <a:pPr marL="0" algn="ctr" defTabSz="914400" rtl="0" eaLnBrk="1" latinLnBrk="0" hangingPunct="1"/>
                      <a:endParaRPr kumimoji="1" lang="ja-JP" altLang="en-US" sz="1200" kern="1200" dirty="0">
                        <a:solidFill>
                          <a:schemeClr val="bg1"/>
                        </a:solidFill>
                        <a:latin typeface="+mn-lt"/>
                        <a:ea typeface="+mn-ea"/>
                        <a:cs typeface="+mn-cs"/>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gridSpan="5">
                  <a:txBody>
                    <a:bodyPr/>
                    <a:lstStyle/>
                    <a:p>
                      <a:pPr marL="0" algn="l" defTabSz="914400" rtl="0" eaLnBrk="1" latinLnBrk="0" hangingPunct="1"/>
                      <a:r>
                        <a:rPr kumimoji="1" lang="ja-JP" altLang="en-US" sz="1000" kern="1200" dirty="0" smtClean="0">
                          <a:solidFill>
                            <a:schemeClr val="tx1"/>
                          </a:solidFill>
                          <a:latin typeface="+mn-ea"/>
                          <a:ea typeface="+mn-ea"/>
                          <a:cs typeface="+mn-cs"/>
                        </a:rPr>
                        <a:t>就業状況（該当に✔）　　□　正社員　　□　非正規雇用　　　　□　その他</a:t>
                      </a:r>
                      <a:r>
                        <a:rPr kumimoji="1" lang="en-US" altLang="ja-JP" sz="1000" kern="1200" dirty="0" smtClean="0">
                          <a:solidFill>
                            <a:schemeClr val="tx1"/>
                          </a:solidFill>
                          <a:latin typeface="+mn-ea"/>
                          <a:ea typeface="+mn-ea"/>
                          <a:cs typeface="+mn-cs"/>
                        </a:rPr>
                        <a:t>(</a:t>
                      </a:r>
                      <a:r>
                        <a:rPr kumimoji="1" lang="ja-JP" altLang="en-US" sz="1000" kern="1200" dirty="0" smtClean="0">
                          <a:solidFill>
                            <a:schemeClr val="tx1"/>
                          </a:solidFill>
                          <a:latin typeface="+mn-ea"/>
                          <a:ea typeface="+mn-ea"/>
                          <a:cs typeface="+mn-cs"/>
                        </a:rPr>
                        <a:t>自営業等</a:t>
                      </a:r>
                      <a:r>
                        <a:rPr kumimoji="1" lang="en-US" altLang="ja-JP" sz="1000" kern="1200" dirty="0" smtClean="0">
                          <a:solidFill>
                            <a:schemeClr val="tx1"/>
                          </a:solidFill>
                          <a:latin typeface="+mn-ea"/>
                          <a:ea typeface="+mn-ea"/>
                          <a:cs typeface="+mn-cs"/>
                        </a:rPr>
                        <a:t>)</a:t>
                      </a:r>
                    </a:p>
                    <a:p>
                      <a:pPr marL="0" algn="l" defTabSz="914400" rtl="0" eaLnBrk="1" latinLnBrk="0" hangingPunct="1"/>
                      <a:r>
                        <a:rPr kumimoji="1" lang="ja-JP" altLang="en-US" sz="1000" kern="1200" dirty="0" smtClean="0">
                          <a:solidFill>
                            <a:schemeClr val="tx1"/>
                          </a:solidFill>
                          <a:latin typeface="+mn-ea"/>
                          <a:ea typeface="+mn-ea"/>
                          <a:cs typeface="+mn-cs"/>
                        </a:rPr>
                        <a:t>就業年数（該当に✔）　　□　５年未満　□　５年～１０年未満　□　１０年～１５年未満　□ １５年以上</a:t>
                      </a:r>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11"/>
                  </a:ext>
                </a:extLst>
              </a:tr>
              <a:tr h="422963">
                <a:tc rowSpan="2">
                  <a:txBody>
                    <a:bodyPr/>
                    <a:lstStyle/>
                    <a:p>
                      <a:pPr marL="0" algn="ctr" defTabSz="914400" rtl="0" eaLnBrk="1" latinLnBrk="0" hangingPunct="1"/>
                      <a:r>
                        <a:rPr kumimoji="1" lang="ja-JP" altLang="en-US" sz="1200" b="1" kern="1200" dirty="0" smtClean="0">
                          <a:solidFill>
                            <a:schemeClr val="bg1"/>
                          </a:solidFill>
                          <a:latin typeface="+mn-lt"/>
                          <a:ea typeface="+mn-ea"/>
                          <a:cs typeface="+mn-cs"/>
                        </a:rPr>
                        <a:t>受講者名</a:t>
                      </a:r>
                      <a:endParaRPr kumimoji="1" lang="ja-JP" altLang="en-US" sz="1200" b="1" kern="1200" dirty="0">
                        <a:solidFill>
                          <a:schemeClr val="bg1"/>
                        </a:solidFill>
                        <a:latin typeface="+mn-lt"/>
                        <a:ea typeface="+mn-ea"/>
                        <a:cs typeface="+mn-cs"/>
                      </a:endParaRP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00000"/>
                    </a:solidFill>
                  </a:tcPr>
                </a:tc>
                <a:tc gridSpan="5">
                  <a:txBody>
                    <a:bodyPr/>
                    <a:lstStyle/>
                    <a:p>
                      <a:pPr marL="0" algn="l" defTabSz="914400" rtl="0" eaLnBrk="1" latinLnBrk="0" hangingPunct="1"/>
                      <a:r>
                        <a:rPr kumimoji="1" lang="ja-JP" altLang="en-US" sz="800" kern="1200" dirty="0" smtClean="0">
                          <a:solidFill>
                            <a:schemeClr val="tx1"/>
                          </a:solidFill>
                          <a:latin typeface="+mn-ea"/>
                          <a:ea typeface="+mn-ea"/>
                          <a:cs typeface="+mn-cs"/>
                        </a:rPr>
                        <a:t>ふりがな　　　　　　　　　　　　　　　　　　　　　　　　　　　　　　　　　　　　　　　　</a:t>
                      </a:r>
                      <a:endParaRPr kumimoji="1" lang="en-US" altLang="ja-JP" sz="800" kern="1200" dirty="0" smtClean="0">
                        <a:solidFill>
                          <a:schemeClr val="tx1"/>
                        </a:solidFill>
                        <a:latin typeface="+mn-ea"/>
                        <a:ea typeface="+mn-ea"/>
                        <a:cs typeface="+mn-cs"/>
                      </a:endParaRPr>
                    </a:p>
                    <a:p>
                      <a:pPr marL="0" algn="l" defTabSz="914400" rtl="0" eaLnBrk="1" latinLnBrk="0" hangingPunct="1"/>
                      <a:r>
                        <a:rPr kumimoji="1" lang="ja-JP" altLang="en-US" sz="800" kern="1200" dirty="0" smtClean="0">
                          <a:solidFill>
                            <a:schemeClr val="tx1"/>
                          </a:solidFill>
                          <a:latin typeface="+mn-ea"/>
                          <a:ea typeface="+mn-ea"/>
                          <a:cs typeface="+mn-cs"/>
                        </a:rPr>
                        <a:t>　　　　　　　　　　　　　　　　　　　　　　　　　　　　　　　　　　　　　　　　　　　　　　　　　　　　</a:t>
                      </a:r>
                      <a:r>
                        <a:rPr kumimoji="1" lang="ja-JP" altLang="en-US" sz="1000" kern="1200" dirty="0" smtClean="0">
                          <a:solidFill>
                            <a:schemeClr val="tx1"/>
                          </a:solidFill>
                          <a:latin typeface="+mn-ea"/>
                          <a:ea typeface="+mn-ea"/>
                          <a:cs typeface="+mn-cs"/>
                        </a:rPr>
                        <a:t>　性別　　男　・　女　年齢　　　　　　歳</a:t>
                      </a:r>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pPr marL="0" algn="l" defTabSz="914400" rtl="0" eaLnBrk="1" latinLnBrk="0" hangingPunct="1"/>
                      <a:endParaRPr kumimoji="1" lang="ja-JP" altLang="en-US" sz="1000" kern="1200" dirty="0">
                        <a:solidFill>
                          <a:schemeClr val="tx1"/>
                        </a:solidFill>
                        <a:latin typeface="+mn-ea"/>
                        <a:ea typeface="+mn-ea"/>
                        <a:cs typeface="+mn-cs"/>
                      </a:endParaRPr>
                    </a:p>
                  </a:txBody>
                  <a:tcPr anchor="ctr"/>
                </a:tc>
                <a:tc hMerge="1">
                  <a:txBody>
                    <a:bodyPr/>
                    <a:lstStyle/>
                    <a:p>
                      <a:endParaRPr kumimoji="1" lang="ja-JP" altLang="en-US" sz="1000" dirty="0">
                        <a:solidFill>
                          <a:schemeClr val="tx2">
                            <a:lumMod val="75000"/>
                          </a:schemeClr>
                        </a:solidFill>
                        <a:latin typeface="+mn-ea"/>
                        <a:ea typeface="+mn-ea"/>
                      </a:endParaRPr>
                    </a:p>
                  </a:txBody>
                  <a:tcPr anchor="ctr"/>
                </a:tc>
                <a:tc hMerge="1">
                  <a:txBody>
                    <a:bodyPr/>
                    <a:lstStyle/>
                    <a:p>
                      <a:endParaRPr kumimoji="1" lang="ja-JP" altLang="en-US"/>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kern="1200" dirty="0">
                        <a:solidFill>
                          <a:schemeClr val="tx1"/>
                        </a:solidFill>
                        <a:latin typeface="+mn-ea"/>
                        <a:ea typeface="+mn-ea"/>
                        <a:cs typeface="+mn-cs"/>
                      </a:endParaRPr>
                    </a:p>
                  </a:txBody>
                  <a:tcPr anchor="ctr"/>
                </a:tc>
                <a:extLst>
                  <a:ext uri="{0D108BD9-81ED-4DB2-BD59-A6C34878D82A}">
                    <a16:rowId xmlns:a16="http://schemas.microsoft.com/office/drawing/2014/main" val="10012"/>
                  </a:ext>
                </a:extLst>
              </a:tr>
              <a:tr h="458210">
                <a:tc vMerge="1">
                  <a:txBody>
                    <a:bodyPr/>
                    <a:lstStyle/>
                    <a:p>
                      <a:pPr marL="0" algn="ctr" defTabSz="914400" rtl="0" eaLnBrk="1" latinLnBrk="0" hangingPunct="1"/>
                      <a:endParaRPr kumimoji="1" lang="ja-JP" altLang="en-US" sz="1200" kern="1200" dirty="0">
                        <a:solidFill>
                          <a:schemeClr val="bg1"/>
                        </a:solidFill>
                        <a:latin typeface="+mn-lt"/>
                        <a:ea typeface="+mn-ea"/>
                        <a:cs typeface="+mn-cs"/>
                      </a:endParaRP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gridSpan="5">
                  <a:txBody>
                    <a:bodyPr/>
                    <a:lstStyle/>
                    <a:p>
                      <a:pPr marL="0" algn="l" defTabSz="914400" rtl="0" eaLnBrk="1" latinLnBrk="0" hangingPunct="1"/>
                      <a:r>
                        <a:rPr kumimoji="1" lang="ja-JP" altLang="en-US" sz="1000" kern="1200" dirty="0" smtClean="0">
                          <a:solidFill>
                            <a:schemeClr val="tx1"/>
                          </a:solidFill>
                          <a:latin typeface="+mn-ea"/>
                          <a:ea typeface="+mn-ea"/>
                          <a:cs typeface="+mn-cs"/>
                        </a:rPr>
                        <a:t>就業状況（該当に✔）　　□　正社員　　□　非正規雇用　　　　□　その他</a:t>
                      </a:r>
                      <a:r>
                        <a:rPr kumimoji="1" lang="en-US" altLang="ja-JP" sz="1000" kern="1200" dirty="0" smtClean="0">
                          <a:solidFill>
                            <a:schemeClr val="tx1"/>
                          </a:solidFill>
                          <a:latin typeface="+mn-ea"/>
                          <a:ea typeface="+mn-ea"/>
                          <a:cs typeface="+mn-cs"/>
                        </a:rPr>
                        <a:t>(</a:t>
                      </a:r>
                      <a:r>
                        <a:rPr kumimoji="1" lang="ja-JP" altLang="en-US" sz="1000" kern="1200" dirty="0" smtClean="0">
                          <a:solidFill>
                            <a:schemeClr val="tx1"/>
                          </a:solidFill>
                          <a:latin typeface="+mn-ea"/>
                          <a:ea typeface="+mn-ea"/>
                          <a:cs typeface="+mn-cs"/>
                        </a:rPr>
                        <a:t>自営業等</a:t>
                      </a:r>
                      <a:r>
                        <a:rPr kumimoji="1" lang="en-US" altLang="ja-JP" sz="1000" kern="1200" dirty="0" smtClean="0">
                          <a:solidFill>
                            <a:schemeClr val="tx1"/>
                          </a:solidFill>
                          <a:latin typeface="+mn-ea"/>
                          <a:ea typeface="+mn-ea"/>
                          <a:cs typeface="+mn-cs"/>
                        </a:rPr>
                        <a:t>)</a:t>
                      </a:r>
                    </a:p>
                    <a:p>
                      <a:pPr marL="0" algn="l" defTabSz="914400" rtl="0" eaLnBrk="1" latinLnBrk="0" hangingPunct="1"/>
                      <a:r>
                        <a:rPr kumimoji="1" lang="ja-JP" altLang="en-US" sz="1000" kern="1200" dirty="0" smtClean="0">
                          <a:solidFill>
                            <a:schemeClr val="tx1"/>
                          </a:solidFill>
                          <a:latin typeface="+mn-ea"/>
                          <a:ea typeface="+mn-ea"/>
                          <a:cs typeface="+mn-cs"/>
                        </a:rPr>
                        <a:t>就業年数（該当に✔）　　□　５年未満　□　５年～１０年未満　□　１０年～１５年未満　□ １５年以上</a:t>
                      </a:r>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381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13"/>
                  </a:ext>
                </a:extLst>
              </a:tr>
            </a:tbl>
          </a:graphicData>
        </a:graphic>
      </p:graphicFrame>
      <p:sp>
        <p:nvSpPr>
          <p:cNvPr id="11" name="二等辺三角形 10">
            <a:extLst>
              <a:ext uri="{FF2B5EF4-FFF2-40B4-BE49-F238E27FC236}">
                <a16:creationId xmlns:a16="http://schemas.microsoft.com/office/drawing/2014/main" id="{B794FA9B-E384-4FF4-9CE0-3285CE76C2BF}"/>
              </a:ext>
            </a:extLst>
          </p:cNvPr>
          <p:cNvSpPr/>
          <p:nvPr/>
        </p:nvSpPr>
        <p:spPr>
          <a:xfrm>
            <a:off x="3600770" y="233338"/>
            <a:ext cx="360040" cy="216024"/>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 name="テキスト ボックス 11">
            <a:extLst>
              <a:ext uri="{FF2B5EF4-FFF2-40B4-BE49-F238E27FC236}">
                <a16:creationId xmlns:a16="http://schemas.microsoft.com/office/drawing/2014/main" id="{5971EFFC-DA22-49AF-BC96-D36008147BF3}"/>
              </a:ext>
            </a:extLst>
          </p:cNvPr>
          <p:cNvSpPr txBox="1"/>
          <p:nvPr/>
        </p:nvSpPr>
        <p:spPr>
          <a:xfrm>
            <a:off x="222255" y="7020865"/>
            <a:ext cx="1251356" cy="292388"/>
          </a:xfrm>
          <a:prstGeom prst="rect">
            <a:avLst/>
          </a:prstGeom>
          <a:noFill/>
        </p:spPr>
        <p:txBody>
          <a:bodyPr wrap="square" rtlCol="0">
            <a:spAutoFit/>
          </a:bodyPr>
          <a:lstStyle/>
          <a:p>
            <a:r>
              <a:rPr lang="en-US" altLang="ja-JP" sz="1300" b="1" dirty="0" smtClean="0">
                <a:solidFill>
                  <a:prstClr val="black"/>
                </a:solidFill>
              </a:rPr>
              <a:t>【</a:t>
            </a:r>
            <a:r>
              <a:rPr lang="ja-JP" altLang="en-US" sz="1300" b="1" dirty="0" smtClean="0">
                <a:solidFill>
                  <a:prstClr val="black"/>
                </a:solidFill>
              </a:rPr>
              <a:t>注意事項</a:t>
            </a:r>
            <a:r>
              <a:rPr lang="en-US" altLang="ja-JP" sz="1300" b="1" dirty="0" smtClean="0">
                <a:solidFill>
                  <a:prstClr val="black"/>
                </a:solidFill>
              </a:rPr>
              <a:t>】</a:t>
            </a:r>
            <a:endParaRPr lang="ja-JP" altLang="en-US" sz="1300" b="1" dirty="0">
              <a:solidFill>
                <a:prstClr val="black"/>
              </a:solidFill>
            </a:endParaRPr>
          </a:p>
        </p:txBody>
      </p:sp>
      <p:sp>
        <p:nvSpPr>
          <p:cNvPr id="13" name="テキスト ボックス 12">
            <a:extLst>
              <a:ext uri="{FF2B5EF4-FFF2-40B4-BE49-F238E27FC236}">
                <a16:creationId xmlns:a16="http://schemas.microsoft.com/office/drawing/2014/main" id="{9D5B6A1E-9999-4940-A235-D3BD2D5C4D18}"/>
              </a:ext>
            </a:extLst>
          </p:cNvPr>
          <p:cNvSpPr txBox="1"/>
          <p:nvPr/>
        </p:nvSpPr>
        <p:spPr>
          <a:xfrm>
            <a:off x="222255" y="10005314"/>
            <a:ext cx="6858000" cy="523220"/>
          </a:xfrm>
          <a:prstGeom prst="rect">
            <a:avLst/>
          </a:prstGeom>
          <a:noFill/>
        </p:spPr>
        <p:txBody>
          <a:bodyPr wrap="square" rtlCol="0">
            <a:spAutoFit/>
          </a:bodyPr>
          <a:lstStyle/>
          <a:p>
            <a:r>
              <a:rPr lang="en-US" altLang="ja-JP" sz="1000" dirty="0">
                <a:solidFill>
                  <a:prstClr val="black"/>
                </a:solidFill>
              </a:rPr>
              <a:t>【</a:t>
            </a:r>
            <a:r>
              <a:rPr lang="ja-JP" altLang="en-US" sz="1000" dirty="0">
                <a:solidFill>
                  <a:prstClr val="black"/>
                </a:solidFill>
              </a:rPr>
              <a:t>当機構の保有個人情報保護方針、利用目的</a:t>
            </a:r>
            <a:r>
              <a:rPr lang="en-US" altLang="ja-JP" sz="1000" dirty="0">
                <a:solidFill>
                  <a:prstClr val="black"/>
                </a:solidFill>
              </a:rPr>
              <a:t>】</a:t>
            </a:r>
          </a:p>
          <a:p>
            <a:pPr marL="182563" indent="-182563"/>
            <a:r>
              <a:rPr lang="ja-JP" altLang="en-US" sz="600" dirty="0">
                <a:solidFill>
                  <a:prstClr val="black"/>
                </a:solidFill>
              </a:rPr>
              <a:t>（１）　独立行政法人高齢・障害・求職者雇用支援機構は「独立行政法人等の保有する個人情報の保護に関する法律」（平成</a:t>
            </a:r>
            <a:r>
              <a:rPr lang="en-US" altLang="ja-JP" sz="600" dirty="0">
                <a:solidFill>
                  <a:prstClr val="black"/>
                </a:solidFill>
              </a:rPr>
              <a:t>15</a:t>
            </a:r>
            <a:r>
              <a:rPr lang="ja-JP" altLang="en-US" sz="600" dirty="0">
                <a:solidFill>
                  <a:prstClr val="black"/>
                </a:solidFill>
              </a:rPr>
              <a:t>年法律第</a:t>
            </a:r>
            <a:r>
              <a:rPr lang="en-US" altLang="ja-JP" sz="600" dirty="0">
                <a:solidFill>
                  <a:prstClr val="black"/>
                </a:solidFill>
              </a:rPr>
              <a:t>59</a:t>
            </a:r>
            <a:r>
              <a:rPr lang="ja-JP" altLang="en-US" sz="600" dirty="0">
                <a:solidFill>
                  <a:prstClr val="black"/>
                </a:solidFill>
              </a:rPr>
              <a:t>号）を遵守し、保有個人情報を適切に管理し、個人の権利利益を保護いたします。当機構では、必要な個人情報を、利用目的の範囲内で利用させていただきます。</a:t>
            </a:r>
          </a:p>
          <a:p>
            <a:r>
              <a:rPr lang="ja-JP" altLang="en-US" sz="600" dirty="0">
                <a:solidFill>
                  <a:prstClr val="black"/>
                </a:solidFill>
              </a:rPr>
              <a:t>（２）　ご記入いただいた個人情報は、訓練の実施に関する事務処理（訓練実施機関への提供、本訓練に関する各種連絡、本訓練終了後のアンケート送付等）及び業務統計に利用させていただきます。　</a:t>
            </a:r>
            <a:endParaRPr lang="en-US" altLang="ja-JP" sz="600" dirty="0">
              <a:solidFill>
                <a:prstClr val="black"/>
              </a:solidFill>
            </a:endParaRPr>
          </a:p>
        </p:txBody>
      </p:sp>
      <p:sp>
        <p:nvSpPr>
          <p:cNvPr id="14" name="テキスト ボックス 13">
            <a:extLst>
              <a:ext uri="{FF2B5EF4-FFF2-40B4-BE49-F238E27FC236}">
                <a16:creationId xmlns:a16="http://schemas.microsoft.com/office/drawing/2014/main" id="{47DEB49E-A2E2-4E77-A92D-87323F9054DD}"/>
              </a:ext>
            </a:extLst>
          </p:cNvPr>
          <p:cNvSpPr txBox="1"/>
          <p:nvPr/>
        </p:nvSpPr>
        <p:spPr>
          <a:xfrm>
            <a:off x="222255" y="7285005"/>
            <a:ext cx="4037394" cy="2062103"/>
          </a:xfrm>
          <a:prstGeom prst="rect">
            <a:avLst/>
          </a:prstGeom>
          <a:noFill/>
        </p:spPr>
        <p:txBody>
          <a:bodyPr wrap="square" rtlCol="0">
            <a:spAutoFit/>
          </a:bodyPr>
          <a:lstStyle/>
          <a:p>
            <a:pPr marL="266700" indent="-266700"/>
            <a:r>
              <a:rPr lang="ja-JP" altLang="ja-JP" sz="800" dirty="0">
                <a:solidFill>
                  <a:prstClr val="black"/>
                </a:solidFill>
                <a:latin typeface="ＭＳ Ｐゴシック" panose="020B0600070205080204" pitchFamily="50" charset="-128"/>
              </a:rPr>
              <a:t>※１　個人での受講はできません。企業（事業主）からの指示による申込みに限ります。</a:t>
            </a:r>
          </a:p>
          <a:p>
            <a:pPr marL="266700" indent="-266700"/>
            <a:r>
              <a:rPr lang="ja-JP" altLang="ja-JP" sz="800" dirty="0">
                <a:solidFill>
                  <a:prstClr val="black"/>
                </a:solidFill>
                <a:latin typeface="ＭＳ Ｐゴシック" panose="020B0600070205080204" pitchFamily="50" charset="-128"/>
              </a:rPr>
              <a:t>※２　実施機関（訓練実施を担当する企業）の関係会社（親会社、子会社、関連会社等）の方は受講できません。</a:t>
            </a:r>
          </a:p>
          <a:p>
            <a:pPr marL="266700" indent="-266700"/>
            <a:r>
              <a:rPr lang="ja-JP" altLang="ja-JP" sz="800" dirty="0">
                <a:solidFill>
                  <a:prstClr val="black"/>
                </a:solidFill>
                <a:latin typeface="ＭＳ Ｐゴシック" panose="020B0600070205080204" pitchFamily="50" charset="-128"/>
              </a:rPr>
              <a:t>※３　本申込書が当センターに到着後、申込担当者様に受講料支払い手続き等についてご連絡いたします。</a:t>
            </a:r>
          </a:p>
          <a:p>
            <a:pPr marL="266700" indent="-266700"/>
            <a:r>
              <a:rPr lang="ja-JP" altLang="ja-JP" sz="800" dirty="0">
                <a:solidFill>
                  <a:prstClr val="black"/>
                </a:solidFill>
                <a:latin typeface="ＭＳ Ｐゴシック" panose="020B0600070205080204" pitchFamily="50" charset="-128"/>
              </a:rPr>
              <a:t>※４　受講申込をキャンセルする場合は、当センターに連絡の上、速やかに「受講取消届」を</a:t>
            </a:r>
            <a:r>
              <a:rPr lang="en-US" altLang="ja-JP" sz="800" dirty="0">
                <a:solidFill>
                  <a:prstClr val="black"/>
                </a:solidFill>
                <a:latin typeface="ＭＳ Ｐゴシック" panose="020B0600070205080204" pitchFamily="50" charset="-128"/>
              </a:rPr>
              <a:t>FAX</a:t>
            </a:r>
            <a:r>
              <a:rPr lang="ja-JP" altLang="ja-JP" sz="800" dirty="0" err="1">
                <a:solidFill>
                  <a:prstClr val="black"/>
                </a:solidFill>
                <a:latin typeface="ＭＳ Ｐゴシック" panose="020B0600070205080204" pitchFamily="50" charset="-128"/>
              </a:rPr>
              <a:t>にて</a:t>
            </a:r>
            <a:r>
              <a:rPr lang="ja-JP" altLang="ja-JP" sz="800" dirty="0">
                <a:solidFill>
                  <a:prstClr val="black"/>
                </a:solidFill>
                <a:latin typeface="ＭＳ Ｐゴシック" panose="020B0600070205080204" pitchFamily="50" charset="-128"/>
              </a:rPr>
              <a:t>お送りください。訓練開始日の２週間前までに届出がない場合、キャンセル料として受講料の全額をお支払い頂きますので、ご注意ください</a:t>
            </a:r>
            <a:r>
              <a:rPr lang="ja-JP" altLang="ja-JP" sz="800" dirty="0" smtClean="0">
                <a:solidFill>
                  <a:prstClr val="black"/>
                </a:solidFill>
                <a:latin typeface="ＭＳ Ｐゴシック" panose="020B0600070205080204" pitchFamily="50" charset="-128"/>
              </a:rPr>
              <a:t>。</a:t>
            </a:r>
            <a:endParaRPr lang="en-US" altLang="ja-JP" sz="800" dirty="0" smtClean="0">
              <a:solidFill>
                <a:prstClr val="black"/>
              </a:solidFill>
              <a:latin typeface="ＭＳ Ｐゴシック" panose="020B0600070205080204" pitchFamily="50" charset="-128"/>
            </a:endParaRPr>
          </a:p>
          <a:p>
            <a:pPr marL="266700" indent="-266700"/>
            <a:r>
              <a:rPr lang="en-US" altLang="ja-JP" sz="800" dirty="0" smtClean="0">
                <a:solidFill>
                  <a:prstClr val="black"/>
                </a:solidFill>
                <a:latin typeface="ＭＳ Ｐゴシック" panose="020B0600070205080204" pitchFamily="50" charset="-128"/>
              </a:rPr>
              <a:t>※</a:t>
            </a:r>
            <a:r>
              <a:rPr lang="ja-JP" altLang="en-US" sz="800" dirty="0" smtClean="0">
                <a:solidFill>
                  <a:prstClr val="black"/>
                </a:solidFill>
                <a:latin typeface="ＭＳ Ｐゴシック" panose="020B0600070205080204" pitchFamily="50" charset="-128"/>
              </a:rPr>
              <a:t>５　当日の欠席および「体調チェックシート」により受講ができなくなった場合は受講料の返金はいたしませんので、あらかじめご了承ください。</a:t>
            </a:r>
            <a:endParaRPr lang="ja-JP" altLang="ja-JP" sz="800" dirty="0">
              <a:solidFill>
                <a:prstClr val="black"/>
              </a:solidFill>
              <a:latin typeface="ＭＳ Ｐゴシック" panose="020B0600070205080204" pitchFamily="50" charset="-128"/>
            </a:endParaRPr>
          </a:p>
          <a:p>
            <a:pPr marL="266700" indent="-266700"/>
            <a:r>
              <a:rPr lang="ja-JP" altLang="ja-JP" sz="800" dirty="0" smtClean="0">
                <a:solidFill>
                  <a:prstClr val="black"/>
                </a:solidFill>
                <a:latin typeface="ＭＳ Ｐゴシック" panose="020B0600070205080204" pitchFamily="50" charset="-128"/>
              </a:rPr>
              <a:t>※</a:t>
            </a:r>
            <a:r>
              <a:rPr lang="ja-JP" altLang="en-US" sz="800" dirty="0" smtClean="0">
                <a:solidFill>
                  <a:prstClr val="black"/>
                </a:solidFill>
                <a:latin typeface="ＭＳ Ｐゴシック" panose="020B0600070205080204" pitchFamily="50" charset="-128"/>
              </a:rPr>
              <a:t>６</a:t>
            </a:r>
            <a:r>
              <a:rPr lang="ja-JP" altLang="ja-JP" sz="800" dirty="0">
                <a:solidFill>
                  <a:prstClr val="black"/>
                </a:solidFill>
                <a:latin typeface="ＭＳ Ｐゴシック" panose="020B0600070205080204" pitchFamily="50" charset="-128"/>
              </a:rPr>
              <a:t>　最少催行人数を設定している訓練コースにあっては、受講申込者数が最少催行人数に達しない場合、訓練が中止又は延期されますので、あらかじめご了承ください</a:t>
            </a:r>
            <a:r>
              <a:rPr lang="ja-JP" altLang="ja-JP" sz="800" dirty="0" smtClean="0">
                <a:solidFill>
                  <a:prstClr val="black"/>
                </a:solidFill>
                <a:latin typeface="ＭＳ Ｐゴシック" panose="020B0600070205080204" pitchFamily="50" charset="-128"/>
              </a:rPr>
              <a:t>。</a:t>
            </a:r>
            <a:endParaRPr lang="ja-JP" altLang="ja-JP" sz="800" dirty="0">
              <a:solidFill>
                <a:prstClr val="black"/>
              </a:solidFill>
              <a:latin typeface="ＭＳ Ｐゴシック" panose="020B0600070205080204" pitchFamily="50" charset="-128"/>
            </a:endParaRPr>
          </a:p>
          <a:p>
            <a:pPr marL="266700" indent="-266700"/>
            <a:r>
              <a:rPr lang="ja-JP" altLang="ja-JP" sz="800" dirty="0" smtClean="0">
                <a:solidFill>
                  <a:prstClr val="black"/>
                </a:solidFill>
                <a:latin typeface="ＭＳ Ｐゴシック" panose="020B0600070205080204" pitchFamily="50" charset="-128"/>
              </a:rPr>
              <a:t>※</a:t>
            </a:r>
            <a:r>
              <a:rPr lang="ja-JP" altLang="en-US" sz="800" dirty="0" smtClean="0">
                <a:solidFill>
                  <a:prstClr val="black"/>
                </a:solidFill>
                <a:latin typeface="ＭＳ Ｐゴシック" panose="020B0600070205080204" pitchFamily="50" charset="-128"/>
              </a:rPr>
              <a:t>７</a:t>
            </a:r>
            <a:r>
              <a:rPr lang="ja-JP" altLang="ja-JP" sz="800" dirty="0">
                <a:solidFill>
                  <a:prstClr val="black"/>
                </a:solidFill>
                <a:latin typeface="ＭＳ Ｐゴシック" panose="020B0600070205080204" pitchFamily="50" charset="-128"/>
              </a:rPr>
              <a:t>　訓練実施状況の確認等のため、訓練中に写真撮影を行う場合がありますので、あらかじめご了承ください。</a:t>
            </a:r>
          </a:p>
          <a:p>
            <a:pPr marL="266700" indent="-266700"/>
            <a:r>
              <a:rPr lang="ja-JP" altLang="ja-JP" sz="800" dirty="0" smtClean="0">
                <a:solidFill>
                  <a:prstClr val="black"/>
                </a:solidFill>
                <a:latin typeface="ＭＳ Ｐゴシック" panose="020B0600070205080204" pitchFamily="50" charset="-128"/>
              </a:rPr>
              <a:t>※</a:t>
            </a:r>
            <a:r>
              <a:rPr lang="ja-JP" altLang="en-US" sz="800" dirty="0" smtClean="0">
                <a:solidFill>
                  <a:prstClr val="black"/>
                </a:solidFill>
                <a:latin typeface="ＭＳ Ｐゴシック" panose="020B0600070205080204" pitchFamily="50" charset="-128"/>
              </a:rPr>
              <a:t>８</a:t>
            </a:r>
            <a:r>
              <a:rPr lang="ja-JP" altLang="ja-JP" sz="800" dirty="0" smtClean="0">
                <a:solidFill>
                  <a:prstClr val="black"/>
                </a:solidFill>
                <a:latin typeface="ＭＳ Ｐゴシック" panose="020B0600070205080204" pitchFamily="50" charset="-128"/>
              </a:rPr>
              <a:t>　受講者を変更又は追加したい場合は、当センターに連絡の上、指示に従って手続を行ってください。</a:t>
            </a:r>
            <a:endParaRPr lang="ja-JP" altLang="ja-JP" sz="800" dirty="0">
              <a:solidFill>
                <a:prstClr val="black"/>
              </a:solidFill>
              <a:latin typeface="ＭＳ Ｐゴシック" panose="020B0600070205080204" pitchFamily="50" charset="-128"/>
            </a:endParaRPr>
          </a:p>
        </p:txBody>
      </p:sp>
      <p:sp>
        <p:nvSpPr>
          <p:cNvPr id="15" name="テキスト ボックス 14">
            <a:extLst>
              <a:ext uri="{FF2B5EF4-FFF2-40B4-BE49-F238E27FC236}">
                <a16:creationId xmlns:a16="http://schemas.microsoft.com/office/drawing/2014/main" id="{BB2A9FD7-6221-4375-AAD5-21F6998CD327}"/>
              </a:ext>
            </a:extLst>
          </p:cNvPr>
          <p:cNvSpPr txBox="1"/>
          <p:nvPr/>
        </p:nvSpPr>
        <p:spPr>
          <a:xfrm>
            <a:off x="230106" y="6764848"/>
            <a:ext cx="7101367" cy="338554"/>
          </a:xfrm>
          <a:prstGeom prst="rect">
            <a:avLst/>
          </a:prstGeom>
          <a:noFill/>
        </p:spPr>
        <p:txBody>
          <a:bodyPr wrap="square" rtlCol="0">
            <a:spAutoFit/>
          </a:bodyPr>
          <a:lstStyle/>
          <a:p>
            <a:pPr marL="92075" indent="-92075"/>
            <a:r>
              <a:rPr lang="ja-JP" altLang="ja-JP" sz="800" dirty="0">
                <a:solidFill>
                  <a:prstClr val="black"/>
                </a:solidFill>
              </a:rPr>
              <a:t>※受講者の方の就業状況を選択してください。なお、非正規雇用とは、パート、アルバイト、契約社員などが該当しますが</a:t>
            </a:r>
            <a:r>
              <a:rPr lang="ja-JP" altLang="ja-JP" sz="800" dirty="0" smtClean="0">
                <a:solidFill>
                  <a:prstClr val="black"/>
                </a:solidFill>
              </a:rPr>
              <a:t>、</a:t>
            </a:r>
            <a:endParaRPr lang="en-US" altLang="ja-JP" sz="800" dirty="0" smtClean="0">
              <a:solidFill>
                <a:prstClr val="black"/>
              </a:solidFill>
            </a:endParaRPr>
          </a:p>
          <a:p>
            <a:pPr marL="92075" indent="-92075"/>
            <a:r>
              <a:rPr lang="ja-JP" altLang="ja-JP" sz="800" dirty="0" smtClean="0">
                <a:solidFill>
                  <a:prstClr val="black"/>
                </a:solidFill>
              </a:rPr>
              <a:t>様々な呼称があるため、貴社の判断で差し支えありません。</a:t>
            </a:r>
            <a:endParaRPr lang="ja-JP" altLang="ja-JP" sz="800" dirty="0">
              <a:solidFill>
                <a:prstClr val="black"/>
              </a:solidFill>
            </a:endParaRPr>
          </a:p>
        </p:txBody>
      </p:sp>
      <p:sp>
        <p:nvSpPr>
          <p:cNvPr id="16" name="テキスト ボックス 15">
            <a:extLst>
              <a:ext uri="{FF2B5EF4-FFF2-40B4-BE49-F238E27FC236}">
                <a16:creationId xmlns:a16="http://schemas.microsoft.com/office/drawing/2014/main" id="{BB2A9FD7-6221-4375-AAD5-21F6998CD327}"/>
              </a:ext>
            </a:extLst>
          </p:cNvPr>
          <p:cNvSpPr txBox="1"/>
          <p:nvPr/>
        </p:nvSpPr>
        <p:spPr>
          <a:xfrm>
            <a:off x="274967" y="2627241"/>
            <a:ext cx="4361007" cy="338554"/>
          </a:xfrm>
          <a:prstGeom prst="rect">
            <a:avLst/>
          </a:prstGeom>
          <a:noFill/>
        </p:spPr>
        <p:txBody>
          <a:bodyPr wrap="square" rtlCol="0">
            <a:spAutoFit/>
          </a:bodyPr>
          <a:lstStyle/>
          <a:p>
            <a:pPr marL="92075" indent="-92075"/>
            <a:r>
              <a:rPr lang="ja-JP" altLang="ja-JP" sz="800" dirty="0" smtClean="0">
                <a:solidFill>
                  <a:prstClr val="black"/>
                </a:solidFill>
              </a:rPr>
              <a:t>※</a:t>
            </a:r>
            <a:r>
              <a:rPr lang="ja-JP" altLang="en-US" sz="800" dirty="0" smtClean="0">
                <a:solidFill>
                  <a:prstClr val="black"/>
                </a:solidFill>
              </a:rPr>
              <a:t>どこでこのセミナーをお知りになりました</a:t>
            </a:r>
            <a:r>
              <a:rPr lang="ja-JP" altLang="en-US" sz="800" dirty="0">
                <a:solidFill>
                  <a:prstClr val="black"/>
                </a:solidFill>
              </a:rPr>
              <a:t>か＜複数回答可＞該当に✔</a:t>
            </a:r>
          </a:p>
          <a:p>
            <a:pPr marL="92075" indent="-92075"/>
            <a:r>
              <a:rPr lang="ja-JP" altLang="en-US" sz="800" dirty="0" smtClean="0">
                <a:solidFill>
                  <a:prstClr val="black"/>
                </a:solidFill>
              </a:rPr>
              <a:t>（□</a:t>
            </a:r>
            <a:r>
              <a:rPr lang="ja-JP" altLang="en-US" sz="800" dirty="0">
                <a:solidFill>
                  <a:prstClr val="black"/>
                </a:solidFill>
              </a:rPr>
              <a:t>ポリテク</a:t>
            </a:r>
            <a:r>
              <a:rPr lang="en-US" altLang="ja-JP" sz="800" dirty="0">
                <a:solidFill>
                  <a:prstClr val="black"/>
                </a:solidFill>
              </a:rPr>
              <a:t>DM</a:t>
            </a:r>
            <a:r>
              <a:rPr lang="ja-JP" altLang="en-US" sz="800" dirty="0">
                <a:solidFill>
                  <a:prstClr val="black"/>
                </a:solidFill>
              </a:rPr>
              <a:t>　□ポリテク</a:t>
            </a:r>
            <a:r>
              <a:rPr lang="en-US" altLang="ja-JP" sz="800" dirty="0">
                <a:solidFill>
                  <a:prstClr val="black"/>
                </a:solidFill>
              </a:rPr>
              <a:t>HP</a:t>
            </a:r>
            <a:r>
              <a:rPr lang="ja-JP" altLang="en-US" sz="800" dirty="0">
                <a:solidFill>
                  <a:prstClr val="black"/>
                </a:solidFill>
              </a:rPr>
              <a:t>　□その他（　　　　　　　　　　　　　　　</a:t>
            </a:r>
            <a:r>
              <a:rPr lang="ja-JP" altLang="en-US" sz="800" dirty="0" smtClean="0">
                <a:solidFill>
                  <a:prstClr val="black"/>
                </a:solidFill>
              </a:rPr>
              <a:t>　　　　　　　　　　</a:t>
            </a:r>
            <a:r>
              <a:rPr lang="ja-JP" altLang="en-US" sz="800" dirty="0">
                <a:solidFill>
                  <a:prstClr val="black"/>
                </a:solidFill>
              </a:rPr>
              <a:t>　　　</a:t>
            </a:r>
            <a:r>
              <a:rPr lang="ja-JP" altLang="en-US" sz="800" dirty="0" smtClean="0">
                <a:solidFill>
                  <a:prstClr val="black"/>
                </a:solidFill>
              </a:rPr>
              <a:t>）</a:t>
            </a:r>
            <a:endParaRPr lang="ja-JP" altLang="en-US" sz="800" dirty="0">
              <a:solidFill>
                <a:prstClr val="black"/>
              </a:solidFill>
            </a:endParaRPr>
          </a:p>
        </p:txBody>
      </p:sp>
      <p:sp>
        <p:nvSpPr>
          <p:cNvPr id="18" name="正方形/長方形 17">
            <a:extLst>
              <a:ext uri="{FF2B5EF4-FFF2-40B4-BE49-F238E27FC236}">
                <a16:creationId xmlns:a16="http://schemas.microsoft.com/office/drawing/2014/main" id="{8D845053-8FA5-4DEA-A304-7A1639F36B86}"/>
              </a:ext>
            </a:extLst>
          </p:cNvPr>
          <p:cNvSpPr/>
          <p:nvPr/>
        </p:nvSpPr>
        <p:spPr>
          <a:xfrm>
            <a:off x="292847" y="781150"/>
            <a:ext cx="6805078" cy="370337"/>
          </a:xfrm>
          <a:prstGeom prst="rect">
            <a:avLst/>
          </a:prstGeom>
          <a:solidFill>
            <a:srgbClr val="C00000"/>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prstClr val="white"/>
                </a:solidFill>
              </a:rPr>
              <a:t>E-Mail</a:t>
            </a:r>
            <a:r>
              <a:rPr lang="ja-JP" altLang="en-US" dirty="0" smtClean="0">
                <a:solidFill>
                  <a:prstClr val="white"/>
                </a:solidFill>
              </a:rPr>
              <a:t>　　</a:t>
            </a:r>
            <a:r>
              <a:rPr lang="en-US" altLang="ja-JP" sz="2000" dirty="0" smtClean="0">
                <a:solidFill>
                  <a:prstClr val="white"/>
                </a:solidFill>
              </a:rPr>
              <a:t>niigata-seisan@jeed.go.jp</a:t>
            </a:r>
            <a:endParaRPr lang="ja-JP" altLang="en-US" sz="2000" dirty="0">
              <a:solidFill>
                <a:prstClr val="white"/>
              </a:solidFill>
            </a:endParaRPr>
          </a:p>
        </p:txBody>
      </p:sp>
      <p:sp>
        <p:nvSpPr>
          <p:cNvPr id="19" name="テキスト ボックス 18"/>
          <p:cNvSpPr txBox="1"/>
          <p:nvPr/>
        </p:nvSpPr>
        <p:spPr>
          <a:xfrm>
            <a:off x="245075" y="9543649"/>
            <a:ext cx="6934200" cy="461665"/>
          </a:xfrm>
          <a:prstGeom prst="rect">
            <a:avLst/>
          </a:prstGeom>
          <a:noFill/>
          <a:ln w="25400">
            <a:solidFill>
              <a:srgbClr val="C00000"/>
            </a:solidFill>
          </a:ln>
        </p:spPr>
        <p:txBody>
          <a:bodyPr wrap="square" rtlCol="0">
            <a:spAutoFit/>
          </a:bodyPr>
          <a:lstStyle/>
          <a:p>
            <a:r>
              <a:rPr kumimoji="1" lang="ja-JP" altLang="en-US" sz="8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新型コロナウィルス感染拡大防止対策</a:t>
            </a:r>
            <a:endParaRPr kumimoji="1" lang="en-US" altLang="ja-JP" sz="8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①セミナー受講者は全員マスク着用をお願いします。②会場入場時には、両手のアルコール消毒をお願いします。</a:t>
            </a:r>
            <a:endParaRPr lang="en-US" altLang="ja-JP" sz="8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③非接触型温度計にて体温を測り、体調チェックシートを提出願います。④キープディスタンスの為に、原則机１台に一人の受講と致します。</a:t>
            </a:r>
            <a:endParaRPr lang="en-US" altLang="ja-JP" sz="8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正方形/長方形 21"/>
          <p:cNvSpPr/>
          <p:nvPr/>
        </p:nvSpPr>
        <p:spPr>
          <a:xfrm>
            <a:off x="4211885" y="7285005"/>
            <a:ext cx="2786804" cy="218521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black"/>
              </a:solidFill>
            </a:endParaRPr>
          </a:p>
        </p:txBody>
      </p:sp>
      <p:sp>
        <p:nvSpPr>
          <p:cNvPr id="23" name="テキスト ボックス 22"/>
          <p:cNvSpPr txBox="1"/>
          <p:nvPr/>
        </p:nvSpPr>
        <p:spPr>
          <a:xfrm>
            <a:off x="356762" y="1399149"/>
            <a:ext cx="6641927" cy="646331"/>
          </a:xfrm>
          <a:prstGeom prst="rect">
            <a:avLst/>
          </a:prstGeom>
          <a:noFill/>
        </p:spPr>
        <p:txBody>
          <a:bodyPr wrap="square" rtlCol="0">
            <a:spAutoFit/>
          </a:bodyPr>
          <a:lstStyle/>
          <a:p>
            <a:r>
              <a:rPr lang="ja-JP" altLang="en-US" sz="1200" dirty="0">
                <a:solidFill>
                  <a:srgbClr val="1F497D">
                    <a:lumMod val="75000"/>
                  </a:srgbClr>
                </a:solidFill>
                <a:latin typeface="ＭＳ Ｐゴシック"/>
              </a:rPr>
              <a:t>受講を希望するコースに　☑　をつけてください</a:t>
            </a:r>
          </a:p>
          <a:p>
            <a:r>
              <a:rPr lang="ja-JP" altLang="en-US" sz="1200" dirty="0" smtClean="0">
                <a:solidFill>
                  <a:srgbClr val="1F497D">
                    <a:lumMod val="75000"/>
                  </a:srgbClr>
                </a:solidFill>
                <a:latin typeface="ＭＳ Ｐゴシック"/>
              </a:rPr>
              <a:t>□ 組織力強化のための管理（</a:t>
            </a:r>
            <a:r>
              <a:rPr lang="ja-JP" altLang="en-US" sz="1200" dirty="0">
                <a:solidFill>
                  <a:srgbClr val="1F497D">
                    <a:lumMod val="75000"/>
                  </a:srgbClr>
                </a:solidFill>
                <a:latin typeface="ＭＳ Ｐゴシック"/>
              </a:rPr>
              <a:t>燕三条</a:t>
            </a:r>
            <a:r>
              <a:rPr lang="ja-JP" altLang="en-US" sz="1200" dirty="0" smtClean="0">
                <a:solidFill>
                  <a:srgbClr val="1F497D">
                    <a:lumMod val="75000"/>
                  </a:srgbClr>
                </a:solidFill>
                <a:latin typeface="ＭＳ Ｐゴシック"/>
              </a:rPr>
              <a:t>）令和</a:t>
            </a:r>
            <a:r>
              <a:rPr lang="en-US" altLang="ja-JP" sz="1200" dirty="0" smtClean="0">
                <a:solidFill>
                  <a:srgbClr val="1F497D">
                    <a:lumMod val="75000"/>
                  </a:srgbClr>
                </a:solidFill>
                <a:latin typeface="ＭＳ Ｐゴシック"/>
              </a:rPr>
              <a:t>4</a:t>
            </a:r>
            <a:r>
              <a:rPr lang="ja-JP" altLang="en-US" sz="1200" dirty="0" smtClean="0">
                <a:solidFill>
                  <a:srgbClr val="1F497D">
                    <a:lumMod val="75000"/>
                  </a:srgbClr>
                </a:solidFill>
                <a:latin typeface="ＭＳ Ｐゴシック"/>
              </a:rPr>
              <a:t>年</a:t>
            </a:r>
            <a:r>
              <a:rPr lang="en-US" altLang="ja-JP" sz="1200" dirty="0" smtClean="0">
                <a:solidFill>
                  <a:srgbClr val="1F497D">
                    <a:lumMod val="75000"/>
                  </a:srgbClr>
                </a:solidFill>
                <a:latin typeface="ＭＳ Ｐゴシック"/>
              </a:rPr>
              <a:t>2</a:t>
            </a:r>
            <a:r>
              <a:rPr lang="ja-JP" altLang="en-US" sz="1200" dirty="0" smtClean="0">
                <a:solidFill>
                  <a:srgbClr val="1F497D">
                    <a:lumMod val="75000"/>
                  </a:srgbClr>
                </a:solidFill>
                <a:latin typeface="ＭＳ Ｐゴシック"/>
              </a:rPr>
              <a:t>月</a:t>
            </a:r>
            <a:r>
              <a:rPr lang="en-US" altLang="ja-JP" sz="1200" dirty="0" smtClean="0">
                <a:solidFill>
                  <a:srgbClr val="1F497D">
                    <a:lumMod val="75000"/>
                  </a:srgbClr>
                </a:solidFill>
                <a:latin typeface="ＭＳ Ｐゴシック"/>
              </a:rPr>
              <a:t>9</a:t>
            </a:r>
            <a:r>
              <a:rPr lang="ja-JP" altLang="en-US" sz="1200" dirty="0" smtClean="0">
                <a:solidFill>
                  <a:srgbClr val="1F497D">
                    <a:lumMod val="75000"/>
                  </a:srgbClr>
                </a:solidFill>
                <a:latin typeface="ＭＳ Ｐゴシック"/>
              </a:rPr>
              <a:t>日（</a:t>
            </a:r>
            <a:r>
              <a:rPr lang="en-US" altLang="ja-JP" sz="1200" dirty="0" smtClean="0">
                <a:solidFill>
                  <a:srgbClr val="1F497D">
                    <a:lumMod val="75000"/>
                  </a:srgbClr>
                </a:solidFill>
                <a:latin typeface="ＭＳ Ｐゴシック"/>
              </a:rPr>
              <a:t>043-061</a:t>
            </a:r>
            <a:r>
              <a:rPr lang="ja-JP" altLang="en-US" sz="1200" dirty="0" smtClean="0">
                <a:solidFill>
                  <a:srgbClr val="1F497D">
                    <a:lumMod val="75000"/>
                  </a:srgbClr>
                </a:solidFill>
                <a:latin typeface="ＭＳ Ｐゴシック"/>
              </a:rPr>
              <a:t>）　</a:t>
            </a:r>
            <a:endParaRPr lang="ja-JP" altLang="en-US" sz="1200" dirty="0">
              <a:solidFill>
                <a:srgbClr val="1F497D">
                  <a:lumMod val="75000"/>
                </a:srgbClr>
              </a:solidFill>
              <a:latin typeface="ＭＳ Ｐゴシック"/>
            </a:endParaRPr>
          </a:p>
          <a:p>
            <a:r>
              <a:rPr lang="ja-JP" altLang="en-US" sz="1200" dirty="0">
                <a:solidFill>
                  <a:srgbClr val="1F497D">
                    <a:lumMod val="75000"/>
                  </a:srgbClr>
                </a:solidFill>
                <a:latin typeface="ＭＳ Ｐゴシック"/>
              </a:rPr>
              <a:t>□ </a:t>
            </a:r>
            <a:r>
              <a:rPr lang="ja-JP" altLang="en-US" sz="1200" dirty="0" smtClean="0">
                <a:solidFill>
                  <a:srgbClr val="1F497D">
                    <a:lumMod val="75000"/>
                  </a:srgbClr>
                </a:solidFill>
                <a:latin typeface="ＭＳ Ｐゴシック"/>
              </a:rPr>
              <a:t>事故をなくす安全衛生活動（</a:t>
            </a:r>
            <a:r>
              <a:rPr lang="ja-JP" altLang="en-US" sz="1200" dirty="0">
                <a:solidFill>
                  <a:srgbClr val="1F497D">
                    <a:lumMod val="75000"/>
                  </a:srgbClr>
                </a:solidFill>
                <a:latin typeface="ＭＳ Ｐゴシック"/>
              </a:rPr>
              <a:t>燕三条</a:t>
            </a:r>
            <a:r>
              <a:rPr lang="ja-JP" altLang="en-US" sz="1200" dirty="0" smtClean="0">
                <a:solidFill>
                  <a:srgbClr val="1F497D">
                    <a:lumMod val="75000"/>
                  </a:srgbClr>
                </a:solidFill>
                <a:latin typeface="ＭＳ Ｐゴシック"/>
              </a:rPr>
              <a:t>）令和</a:t>
            </a:r>
            <a:r>
              <a:rPr lang="en-US" altLang="ja-JP" sz="1200" dirty="0" smtClean="0">
                <a:solidFill>
                  <a:srgbClr val="1F497D">
                    <a:lumMod val="75000"/>
                  </a:srgbClr>
                </a:solidFill>
                <a:latin typeface="ＭＳ Ｐゴシック"/>
              </a:rPr>
              <a:t>4</a:t>
            </a:r>
            <a:r>
              <a:rPr lang="ja-JP" altLang="en-US" sz="1200" dirty="0" smtClean="0">
                <a:solidFill>
                  <a:srgbClr val="1F497D">
                    <a:lumMod val="75000"/>
                  </a:srgbClr>
                </a:solidFill>
                <a:latin typeface="ＭＳ Ｐゴシック"/>
              </a:rPr>
              <a:t>年</a:t>
            </a:r>
            <a:r>
              <a:rPr lang="en-US" altLang="ja-JP" sz="1200" dirty="0" smtClean="0">
                <a:solidFill>
                  <a:srgbClr val="1F497D">
                    <a:lumMod val="75000"/>
                  </a:srgbClr>
                </a:solidFill>
                <a:latin typeface="ＭＳ Ｐゴシック"/>
              </a:rPr>
              <a:t>2</a:t>
            </a:r>
            <a:r>
              <a:rPr lang="ja-JP" altLang="en-US" sz="1200" dirty="0" smtClean="0">
                <a:solidFill>
                  <a:srgbClr val="1F497D">
                    <a:lumMod val="75000"/>
                  </a:srgbClr>
                </a:solidFill>
                <a:latin typeface="ＭＳ Ｐゴシック"/>
              </a:rPr>
              <a:t>月</a:t>
            </a:r>
            <a:r>
              <a:rPr lang="en-US" altLang="ja-JP" sz="1200" dirty="0" smtClean="0">
                <a:solidFill>
                  <a:srgbClr val="1F497D">
                    <a:lumMod val="75000"/>
                  </a:srgbClr>
                </a:solidFill>
                <a:latin typeface="ＭＳ Ｐゴシック"/>
              </a:rPr>
              <a:t>25</a:t>
            </a:r>
            <a:r>
              <a:rPr lang="ja-JP" altLang="en-US" sz="1200" dirty="0" smtClean="0">
                <a:solidFill>
                  <a:srgbClr val="1F497D">
                    <a:lumMod val="75000"/>
                  </a:srgbClr>
                </a:solidFill>
                <a:latin typeface="ＭＳ Ｐゴシック"/>
              </a:rPr>
              <a:t>日（</a:t>
            </a:r>
            <a:r>
              <a:rPr lang="en-US" altLang="ja-JP" sz="1200" dirty="0" smtClean="0">
                <a:solidFill>
                  <a:srgbClr val="1F497D">
                    <a:lumMod val="75000"/>
                  </a:srgbClr>
                </a:solidFill>
                <a:latin typeface="ＭＳ Ｐゴシック"/>
              </a:rPr>
              <a:t>038-062</a:t>
            </a:r>
            <a:r>
              <a:rPr lang="ja-JP" altLang="en-US" sz="1200" dirty="0" smtClean="0">
                <a:solidFill>
                  <a:srgbClr val="1F497D">
                    <a:lumMod val="75000"/>
                  </a:srgbClr>
                </a:solidFill>
                <a:latin typeface="ＭＳ Ｐゴシック"/>
              </a:rPr>
              <a:t>）</a:t>
            </a:r>
            <a:endParaRPr lang="ja-JP" altLang="en-US" sz="1400" dirty="0">
              <a:solidFill>
                <a:srgbClr val="1F497D">
                  <a:lumMod val="75000"/>
                </a:srgbClr>
              </a:solidFill>
              <a:latin typeface="ＭＳ Ｐゴシック"/>
            </a:endParaRPr>
          </a:p>
        </p:txBody>
      </p:sp>
      <p:pic>
        <p:nvPicPr>
          <p:cNvPr id="2" name="図 1"/>
          <p:cNvPicPr>
            <a:picLocks noChangeAspect="1"/>
          </p:cNvPicPr>
          <p:nvPr/>
        </p:nvPicPr>
        <p:blipFill>
          <a:blip r:embed="rId2"/>
          <a:stretch>
            <a:fillRect/>
          </a:stretch>
        </p:blipFill>
        <p:spPr>
          <a:xfrm>
            <a:off x="4259649" y="7306098"/>
            <a:ext cx="2691276" cy="2118823"/>
          </a:xfrm>
          <a:prstGeom prst="rect">
            <a:avLst/>
          </a:prstGeom>
        </p:spPr>
      </p:pic>
    </p:spTree>
    <p:extLst>
      <p:ext uri="{BB962C8B-B14F-4D97-AF65-F5344CB8AC3E}">
        <p14:creationId xmlns:p14="http://schemas.microsoft.com/office/powerpoint/2010/main" val="39483047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3718</TotalTime>
  <Words>1656</Words>
  <Application>Microsoft Office PowerPoint</Application>
  <PresentationFormat>ユーザー設定</PresentationFormat>
  <Paragraphs>95</Paragraphs>
  <Slides>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HGP明朝E</vt:lpstr>
      <vt:lpstr>M+ 1p black</vt:lpstr>
      <vt:lpstr>Meiryo UI</vt:lpstr>
      <vt:lpstr>ＭＳ Ｐゴシック</vt:lpstr>
      <vt:lpstr>メイリオ</vt:lpstr>
      <vt:lpstr>Arial</vt:lpstr>
      <vt:lpstr>Calibri</vt:lpstr>
      <vt:lpstr>Impact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kawahara</dc:creator>
  <cp:lastModifiedBy>高齢・障害・求職者雇用支援機構</cp:lastModifiedBy>
  <cp:revision>243</cp:revision>
  <cp:lastPrinted>2021-09-30T02:59:35Z</cp:lastPrinted>
  <dcterms:created xsi:type="dcterms:W3CDTF">2012-06-27T00:56:08Z</dcterms:created>
  <dcterms:modified xsi:type="dcterms:W3CDTF">2021-11-04T06:03:21Z</dcterms:modified>
</cp:coreProperties>
</file>